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417" r:id="rId2"/>
    <p:sldId id="1069" r:id="rId3"/>
    <p:sldId id="1068" r:id="rId4"/>
    <p:sldId id="1065" r:id="rId5"/>
    <p:sldId id="1066" r:id="rId6"/>
    <p:sldId id="1074" r:id="rId7"/>
    <p:sldId id="391" r:id="rId8"/>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FF1E"/>
    <a:srgbClr val="CCFF99"/>
    <a:srgbClr val="008000"/>
    <a:srgbClr val="00CC00"/>
    <a:srgbClr val="009900"/>
    <a:srgbClr val="5CDE04"/>
    <a:srgbClr val="00E6E3"/>
    <a:srgbClr val="D7EBBF"/>
    <a:srgbClr val="58AB26"/>
    <a:srgbClr val="FFE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93" autoAdjust="0"/>
    <p:restoredTop sz="54752" autoAdjust="0"/>
  </p:normalViewPr>
  <p:slideViewPr>
    <p:cSldViewPr snapToGrid="0" snapToObjects="1">
      <p:cViewPr>
        <p:scale>
          <a:sx n="97" d="100"/>
          <a:sy n="97" d="100"/>
        </p:scale>
        <p:origin x="1760"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016"/>
    </p:cViewPr>
  </p:sorterViewPr>
  <p:notesViewPr>
    <p:cSldViewPr snapToGrid="0" snapToObjects="1">
      <p:cViewPr varScale="1">
        <p:scale>
          <a:sx n="77" d="100"/>
          <a:sy n="77" d="100"/>
        </p:scale>
        <p:origin x="-4110"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295" cy="49348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0195" y="1"/>
            <a:ext cx="2946388" cy="493482"/>
          </a:xfrm>
          <a:prstGeom prst="rect">
            <a:avLst/>
          </a:prstGeom>
        </p:spPr>
        <p:txBody>
          <a:bodyPr vert="horz" lIns="91440" tIns="45720" rIns="91440" bIns="45720" rtlCol="0"/>
          <a:lstStyle>
            <a:lvl1pPr algn="r">
              <a:defRPr sz="1200"/>
            </a:lvl1pPr>
          </a:lstStyle>
          <a:p>
            <a:fld id="{B33213F2-17BB-4956-B17C-2FE1A4B0833C}" type="datetimeFigureOut">
              <a:rPr lang="ru-RU" smtClean="0"/>
              <a:pPr/>
              <a:t>11.05.2020</a:t>
            </a:fld>
            <a:endParaRPr lang="ru-RU" dirty="0"/>
          </a:p>
        </p:txBody>
      </p:sp>
      <p:sp>
        <p:nvSpPr>
          <p:cNvPr id="4" name="Нижний колонтитул 3"/>
          <p:cNvSpPr>
            <a:spLocks noGrp="1"/>
          </p:cNvSpPr>
          <p:nvPr>
            <p:ph type="ftr" sz="quarter" idx="2"/>
          </p:nvPr>
        </p:nvSpPr>
        <p:spPr>
          <a:xfrm>
            <a:off x="0" y="9378464"/>
            <a:ext cx="2945295" cy="493482"/>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195" y="9378464"/>
            <a:ext cx="2946388" cy="493482"/>
          </a:xfrm>
          <a:prstGeom prst="rect">
            <a:avLst/>
          </a:prstGeom>
        </p:spPr>
        <p:txBody>
          <a:bodyPr vert="horz" lIns="91440" tIns="45720" rIns="91440" bIns="45720" rtlCol="0" anchor="b"/>
          <a:lstStyle>
            <a:lvl1pPr algn="r">
              <a:defRPr sz="1200"/>
            </a:lvl1pPr>
          </a:lstStyle>
          <a:p>
            <a:fld id="{F7350E95-5718-4A67-B152-7B3509A22B72}" type="slidenum">
              <a:rPr lang="ru-RU" smtClean="0"/>
              <a:pPr/>
              <a:t>‹#›</a:t>
            </a:fld>
            <a:endParaRPr lang="ru-RU" dirty="0"/>
          </a:p>
        </p:txBody>
      </p:sp>
    </p:spTree>
    <p:extLst>
      <p:ext uri="{BB962C8B-B14F-4D97-AF65-F5344CB8AC3E}">
        <p14:creationId xmlns:p14="http://schemas.microsoft.com/office/powerpoint/2010/main" val="1509889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057" cy="493482"/>
          </a:xfrm>
          <a:prstGeom prst="rect">
            <a:avLst/>
          </a:prstGeom>
        </p:spPr>
        <p:txBody>
          <a:bodyPr vert="horz" lIns="91440" tIns="45720" rIns="91440" bIns="45720" rtlCol="0"/>
          <a:lstStyle>
            <a:lvl1pPr algn="l">
              <a:defRPr sz="1200">
                <a:ea typeface="Arial" charset="0"/>
              </a:defRPr>
            </a:lvl1pPr>
          </a:lstStyle>
          <a:p>
            <a:pPr>
              <a:defRPr/>
            </a:pPr>
            <a:endParaRPr lang="ru-RU" dirty="0"/>
          </a:p>
        </p:txBody>
      </p:sp>
      <p:sp>
        <p:nvSpPr>
          <p:cNvPr id="3" name="Дата 2"/>
          <p:cNvSpPr>
            <a:spLocks noGrp="1"/>
          </p:cNvSpPr>
          <p:nvPr>
            <p:ph type="dt" idx="1"/>
          </p:nvPr>
        </p:nvSpPr>
        <p:spPr>
          <a:xfrm>
            <a:off x="3850531" y="2"/>
            <a:ext cx="2946057" cy="493482"/>
          </a:xfrm>
          <a:prstGeom prst="rect">
            <a:avLst/>
          </a:prstGeom>
        </p:spPr>
        <p:txBody>
          <a:bodyPr vert="horz" lIns="91440" tIns="45720" rIns="91440" bIns="45720" rtlCol="0"/>
          <a:lstStyle>
            <a:lvl1pPr algn="r">
              <a:defRPr sz="1200">
                <a:ea typeface="Arial" charset="0"/>
              </a:defRPr>
            </a:lvl1pPr>
          </a:lstStyle>
          <a:p>
            <a:pPr>
              <a:defRPr/>
            </a:pPr>
            <a:fld id="{DF93D41C-B69C-4170-9735-D49CF41CA051}" type="datetimeFigureOut">
              <a:rPr lang="ru-RU"/>
              <a:pPr>
                <a:defRPr/>
              </a:pPr>
              <a:t>11.05.2020</a:t>
            </a:fld>
            <a:endParaRPr lang="ru-RU" dirty="0"/>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79442" y="4690386"/>
            <a:ext cx="5438792" cy="4443644"/>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1" y="9378465"/>
            <a:ext cx="2946057" cy="493482"/>
          </a:xfrm>
          <a:prstGeom prst="rect">
            <a:avLst/>
          </a:prstGeom>
        </p:spPr>
        <p:txBody>
          <a:bodyPr vert="horz" lIns="91440" tIns="45720" rIns="91440" bIns="45720" rtlCol="0" anchor="b"/>
          <a:lstStyle>
            <a:lvl1pPr algn="l">
              <a:defRPr sz="1200">
                <a:ea typeface="Arial" charset="0"/>
              </a:defRPr>
            </a:lvl1pPr>
          </a:lstStyle>
          <a:p>
            <a:pPr>
              <a:defRPr/>
            </a:pPr>
            <a:endParaRPr lang="ru-RU" dirty="0"/>
          </a:p>
        </p:txBody>
      </p:sp>
      <p:sp>
        <p:nvSpPr>
          <p:cNvPr id="7" name="Номер слайда 6"/>
          <p:cNvSpPr>
            <a:spLocks noGrp="1"/>
          </p:cNvSpPr>
          <p:nvPr>
            <p:ph type="sldNum" sz="quarter" idx="5"/>
          </p:nvPr>
        </p:nvSpPr>
        <p:spPr>
          <a:xfrm>
            <a:off x="3850531" y="9378465"/>
            <a:ext cx="2946057" cy="493482"/>
          </a:xfrm>
          <a:prstGeom prst="rect">
            <a:avLst/>
          </a:prstGeom>
        </p:spPr>
        <p:txBody>
          <a:bodyPr vert="horz" lIns="91440" tIns="45720" rIns="91440" bIns="45720" rtlCol="0" anchor="b"/>
          <a:lstStyle>
            <a:lvl1pPr algn="r">
              <a:defRPr sz="1200">
                <a:ea typeface="Arial" charset="0"/>
              </a:defRPr>
            </a:lvl1pPr>
          </a:lstStyle>
          <a:p>
            <a:pPr>
              <a:defRPr/>
            </a:pPr>
            <a:fld id="{37E4A052-BFEB-459F-9044-C583B25F0EFC}" type="slidenum">
              <a:rPr lang="ru-RU"/>
              <a:pPr>
                <a:defRPr/>
              </a:pPr>
              <a:t>‹#›</a:t>
            </a:fld>
            <a:endParaRPr lang="ru-RU" dirty="0"/>
          </a:p>
        </p:txBody>
      </p:sp>
    </p:spTree>
    <p:extLst>
      <p:ext uri="{BB962C8B-B14F-4D97-AF65-F5344CB8AC3E}">
        <p14:creationId xmlns:p14="http://schemas.microsoft.com/office/powerpoint/2010/main" val="31703768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noTextEdit="1"/>
          </p:cNvSpPr>
          <p:nvPr>
            <p:ph type="sldImg"/>
          </p:nvPr>
        </p:nvSpPr>
        <p:spPr>
          <a:ln/>
        </p:spPr>
      </p:sp>
      <p:sp>
        <p:nvSpPr>
          <p:cNvPr id="18434"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kumimoji="0" lang="de-DE" dirty="0"/>
              <a:t>1. Center-</a:t>
            </a:r>
            <a:r>
              <a:rPr kumimoji="0" lang="de-DE" dirty="0" err="1"/>
              <a:t>invest</a:t>
            </a:r>
            <a:r>
              <a:rPr kumimoji="0" lang="de-DE" dirty="0"/>
              <a:t> Bank was </a:t>
            </a:r>
            <a:r>
              <a:rPr kumimoji="0" lang="de-DE" dirty="0" err="1"/>
              <a:t>established</a:t>
            </a:r>
            <a:r>
              <a:rPr kumimoji="0" lang="de-DE" dirty="0"/>
              <a:t> in 1992 </a:t>
            </a:r>
            <a:r>
              <a:rPr kumimoji="0" lang="de-DE" dirty="0" err="1"/>
              <a:t>by</a:t>
            </a:r>
            <a:r>
              <a:rPr kumimoji="0" lang="de-DE" dirty="0"/>
              <a:t> </a:t>
            </a:r>
            <a:r>
              <a:rPr kumimoji="0" lang="de-DE" dirty="0" err="1"/>
              <a:t>the</a:t>
            </a:r>
            <a:r>
              <a:rPr kumimoji="0" lang="de-DE" dirty="0"/>
              <a:t> </a:t>
            </a:r>
            <a:r>
              <a:rPr kumimoji="0" lang="de-DE" dirty="0" err="1"/>
              <a:t>first</a:t>
            </a:r>
            <a:r>
              <a:rPr kumimoji="0" lang="de-DE" dirty="0"/>
              <a:t> </a:t>
            </a:r>
            <a:r>
              <a:rPr kumimoji="0" lang="de-DE" dirty="0" err="1"/>
              <a:t>privatized</a:t>
            </a:r>
            <a:r>
              <a:rPr kumimoji="0" lang="de-DE" dirty="0"/>
              <a:t> </a:t>
            </a:r>
            <a:r>
              <a:rPr kumimoji="0" lang="de-DE" dirty="0" err="1"/>
              <a:t>enterprises</a:t>
            </a:r>
            <a:r>
              <a:rPr kumimoji="0" lang="de-DE" dirty="0"/>
              <a:t> </a:t>
            </a:r>
            <a:r>
              <a:rPr kumimoji="0" lang="de-DE" dirty="0" err="1"/>
              <a:t>and</a:t>
            </a:r>
            <a:r>
              <a:rPr kumimoji="0" lang="de-DE" dirty="0"/>
              <a:t> </a:t>
            </a:r>
            <a:r>
              <a:rPr kumimoji="0" lang="de-DE" dirty="0" err="1"/>
              <a:t>professors</a:t>
            </a:r>
            <a:r>
              <a:rPr kumimoji="0" lang="de-DE" dirty="0"/>
              <a:t> </a:t>
            </a:r>
            <a:r>
              <a:rPr kumimoji="0" lang="de-DE" dirty="0" err="1"/>
              <a:t>of</a:t>
            </a:r>
            <a:r>
              <a:rPr kumimoji="0" lang="de-DE" dirty="0"/>
              <a:t> </a:t>
            </a:r>
            <a:r>
              <a:rPr kumimoji="0" lang="de-DE" dirty="0" err="1"/>
              <a:t>the</a:t>
            </a:r>
            <a:r>
              <a:rPr kumimoji="0" lang="de-DE" dirty="0"/>
              <a:t> </a:t>
            </a:r>
            <a:r>
              <a:rPr kumimoji="0" lang="de-DE" dirty="0" err="1"/>
              <a:t>Rostov</a:t>
            </a:r>
            <a:r>
              <a:rPr kumimoji="0" lang="de-DE" dirty="0"/>
              <a:t> State University </a:t>
            </a:r>
            <a:r>
              <a:rPr kumimoji="0" lang="de-DE" dirty="0" err="1"/>
              <a:t>of</a:t>
            </a:r>
            <a:r>
              <a:rPr kumimoji="0" lang="de-DE" dirty="0"/>
              <a:t> Economics. 30 </a:t>
            </a:r>
            <a:r>
              <a:rPr kumimoji="0" lang="de-DE" dirty="0" err="1"/>
              <a:t>years</a:t>
            </a:r>
            <a:r>
              <a:rPr kumimoji="0" lang="de-DE" dirty="0"/>
              <a:t> </a:t>
            </a:r>
            <a:r>
              <a:rPr kumimoji="0" lang="de-DE" dirty="0" err="1"/>
              <a:t>the</a:t>
            </a:r>
            <a:r>
              <a:rPr kumimoji="0" lang="de-DE" dirty="0"/>
              <a:t> </a:t>
            </a:r>
            <a:r>
              <a:rPr kumimoji="0" lang="de-DE" dirty="0" err="1"/>
              <a:t>bank</a:t>
            </a:r>
            <a:r>
              <a:rPr kumimoji="0" lang="de-DE" dirty="0"/>
              <a:t> </a:t>
            </a:r>
            <a:r>
              <a:rPr kumimoji="0" lang="de-DE" dirty="0" err="1"/>
              <a:t>has</a:t>
            </a:r>
            <a:r>
              <a:rPr kumimoji="0" lang="de-DE" dirty="0"/>
              <a:t> </a:t>
            </a:r>
            <a:r>
              <a:rPr kumimoji="0" lang="de-DE" dirty="0" err="1"/>
              <a:t>been</a:t>
            </a:r>
            <a:r>
              <a:rPr kumimoji="0" lang="de-DE" dirty="0"/>
              <a:t> </a:t>
            </a:r>
            <a:r>
              <a:rPr kumimoji="0" lang="de-DE" dirty="0" err="1"/>
              <a:t>working</a:t>
            </a:r>
            <a:r>
              <a:rPr kumimoji="0" lang="de-DE" dirty="0"/>
              <a:t> </a:t>
            </a:r>
            <a:r>
              <a:rPr kumimoji="0" lang="de-DE" dirty="0" err="1"/>
              <a:t>as</a:t>
            </a:r>
            <a:r>
              <a:rPr kumimoji="0" lang="de-DE" dirty="0"/>
              <a:t> a </a:t>
            </a:r>
            <a:r>
              <a:rPr kumimoji="0" lang="de-DE" dirty="0" err="1"/>
              <a:t>laboratory</a:t>
            </a:r>
            <a:r>
              <a:rPr kumimoji="0" lang="de-DE" dirty="0"/>
              <a:t> </a:t>
            </a:r>
            <a:r>
              <a:rPr kumimoji="0" lang="de-DE" dirty="0" err="1"/>
              <a:t>of</a:t>
            </a:r>
            <a:r>
              <a:rPr kumimoji="0" lang="de-DE" dirty="0"/>
              <a:t> </a:t>
            </a:r>
            <a:r>
              <a:rPr kumimoji="0" lang="de-DE" dirty="0" err="1"/>
              <a:t>reforms</a:t>
            </a:r>
            <a:r>
              <a:rPr kumimoji="0" lang="de-DE" dirty="0"/>
              <a:t> in </a:t>
            </a:r>
            <a:r>
              <a:rPr kumimoji="0" lang="de-DE" dirty="0" err="1"/>
              <a:t>the</a:t>
            </a:r>
            <a:r>
              <a:rPr kumimoji="0" lang="de-DE" dirty="0"/>
              <a:t> South </a:t>
            </a:r>
            <a:r>
              <a:rPr kumimoji="0" lang="de-DE" dirty="0" err="1"/>
              <a:t>of</a:t>
            </a:r>
            <a:r>
              <a:rPr kumimoji="0" lang="de-DE" dirty="0"/>
              <a:t> </a:t>
            </a:r>
            <a:r>
              <a:rPr kumimoji="0" lang="de-DE" dirty="0" err="1"/>
              <a:t>Russia</a:t>
            </a:r>
            <a:r>
              <a:rPr kumimoji="0" lang="de-DE" dirty="0"/>
              <a:t>.</a:t>
            </a:r>
          </a:p>
          <a:p>
            <a:pPr eaLnBrk="1" hangingPunct="1">
              <a:spcBef>
                <a:spcPct val="0"/>
              </a:spcBef>
            </a:pPr>
            <a:r>
              <a:rPr kumimoji="0" lang="de-DE" dirty="0" err="1"/>
              <a:t>Our</a:t>
            </a:r>
            <a:r>
              <a:rPr kumimoji="0" lang="de-DE" dirty="0"/>
              <a:t> </a:t>
            </a:r>
            <a:r>
              <a:rPr kumimoji="0" lang="de-DE" dirty="0" err="1"/>
              <a:t>shareholders</a:t>
            </a:r>
            <a:r>
              <a:rPr kumimoji="0" lang="de-DE" dirty="0"/>
              <a:t> (EBRD, DEG, Erste </a:t>
            </a:r>
            <a:r>
              <a:rPr kumimoji="0" lang="de-DE" dirty="0" err="1"/>
              <a:t>group</a:t>
            </a:r>
            <a:r>
              <a:rPr kumimoji="0" lang="de-DE" dirty="0"/>
              <a:t>, </a:t>
            </a:r>
            <a:r>
              <a:rPr kumimoji="0" lang="de-DE" dirty="0" err="1"/>
              <a:t>responsAbility</a:t>
            </a:r>
            <a:r>
              <a:rPr kumimoji="0" lang="de-DE" dirty="0"/>
              <a:t> </a:t>
            </a:r>
            <a:r>
              <a:rPr kumimoji="0" lang="de-DE" dirty="0" err="1"/>
              <a:t>Participations</a:t>
            </a:r>
            <a:r>
              <a:rPr kumimoji="0" lang="de-DE" dirty="0"/>
              <a:t> AG, </a:t>
            </a:r>
            <a:r>
              <a:rPr kumimoji="0" lang="de-DE" dirty="0" err="1"/>
              <a:t>Rekha</a:t>
            </a:r>
            <a:r>
              <a:rPr kumimoji="0" lang="de-DE" dirty="0"/>
              <a:t> Holdings LTD, </a:t>
            </a:r>
            <a:r>
              <a:rPr kumimoji="0" lang="de-DE" dirty="0" err="1"/>
              <a:t>Firebird</a:t>
            </a:r>
            <a:r>
              <a:rPr kumimoji="0" lang="de-DE" dirty="0"/>
              <a:t> Funds, Raiffeisenlandesbank </a:t>
            </a:r>
            <a:r>
              <a:rPr kumimoji="0" lang="de-DE" dirty="0" err="1"/>
              <a:t>Oö</a:t>
            </a:r>
            <a:r>
              <a:rPr kumimoji="0" lang="de-DE" dirty="0"/>
              <a:t>), </a:t>
            </a:r>
            <a:r>
              <a:rPr kumimoji="0" lang="de-DE" dirty="0" err="1"/>
              <a:t>our</a:t>
            </a:r>
            <a:r>
              <a:rPr kumimoji="0" lang="de-DE" dirty="0"/>
              <a:t> </a:t>
            </a:r>
            <a:r>
              <a:rPr kumimoji="0" lang="de-DE" dirty="0" err="1"/>
              <a:t>partners</a:t>
            </a:r>
            <a:r>
              <a:rPr kumimoji="0" lang="de-DE" dirty="0"/>
              <a:t> (IFC, BSTDB, </a:t>
            </a:r>
            <a:r>
              <a:rPr kumimoji="0" lang="de-DE" dirty="0" err="1"/>
              <a:t>OöEB</a:t>
            </a:r>
            <a:r>
              <a:rPr kumimoji="0" lang="de-DE" dirty="0"/>
              <a:t>)  </a:t>
            </a:r>
            <a:r>
              <a:rPr kumimoji="0" lang="de-DE" dirty="0" err="1"/>
              <a:t>describe</a:t>
            </a:r>
            <a:r>
              <a:rPr kumimoji="0" lang="de-DE" dirty="0"/>
              <a:t> </a:t>
            </a:r>
            <a:r>
              <a:rPr kumimoji="0" lang="de-DE" dirty="0" err="1"/>
              <a:t>the</a:t>
            </a:r>
            <a:r>
              <a:rPr kumimoji="0" lang="de-DE" dirty="0"/>
              <a:t> </a:t>
            </a:r>
            <a:r>
              <a:rPr kumimoji="0" lang="de-DE" dirty="0" err="1"/>
              <a:t>Bank's</a:t>
            </a:r>
            <a:r>
              <a:rPr kumimoji="0" lang="de-DE" dirty="0"/>
              <a:t> ESG </a:t>
            </a:r>
            <a:r>
              <a:rPr kumimoji="0" lang="de-DE" dirty="0" err="1"/>
              <a:t>business</a:t>
            </a:r>
            <a:r>
              <a:rPr kumimoji="0" lang="de-DE" dirty="0"/>
              <a:t> </a:t>
            </a:r>
            <a:r>
              <a:rPr kumimoji="0" lang="de-DE" dirty="0" err="1"/>
              <a:t>model</a:t>
            </a:r>
            <a:r>
              <a:rPr kumimoji="0" lang="de-DE" dirty="0"/>
              <a:t> </a:t>
            </a:r>
            <a:r>
              <a:rPr kumimoji="0" lang="de-DE" dirty="0" err="1"/>
              <a:t>very</a:t>
            </a:r>
            <a:r>
              <a:rPr kumimoji="0" lang="de-DE" dirty="0"/>
              <a:t> </a:t>
            </a:r>
            <a:r>
              <a:rPr kumimoji="0" lang="de-DE" dirty="0" err="1"/>
              <a:t>precisely</a:t>
            </a:r>
            <a:r>
              <a:rPr kumimoji="0" lang="de-DE" dirty="0"/>
              <a:t>: "CENTER-INVEST WAS, IS AND WILL BE THE BEST!»</a:t>
            </a:r>
          </a:p>
          <a:p>
            <a:pPr eaLnBrk="1" hangingPunct="1">
              <a:spcBef>
                <a:spcPct val="0"/>
              </a:spcBef>
            </a:pPr>
            <a:endParaRPr kumimoji="0" lang="ru-RU" dirty="0"/>
          </a:p>
        </p:txBody>
      </p:sp>
      <p:sp>
        <p:nvSpPr>
          <p:cNvPr id="18435"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fld id="{FC70E38F-1127-814E-A4BF-3CEE9BFC485D}" type="slidenum">
              <a:rPr kumimoji="0" lang="ru-RU" sz="1200"/>
              <a:pPr/>
              <a:t>1</a:t>
            </a:fld>
            <a:endParaRPr kumimoji="0" lang="ru-RU" sz="1200" dirty="0"/>
          </a:p>
        </p:txBody>
      </p:sp>
    </p:spTree>
    <p:extLst>
      <p:ext uri="{BB962C8B-B14F-4D97-AF65-F5344CB8AC3E}">
        <p14:creationId xmlns:p14="http://schemas.microsoft.com/office/powerpoint/2010/main" val="282630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a:t>2. </a:t>
            </a:r>
            <a:r>
              <a:rPr lang="de-DE" dirty="0" err="1"/>
              <a:t>Our</a:t>
            </a:r>
            <a:r>
              <a:rPr lang="de-DE" dirty="0"/>
              <a:t> </a:t>
            </a:r>
            <a:r>
              <a:rPr lang="de-DE" dirty="0" err="1"/>
              <a:t>team</a:t>
            </a:r>
            <a:r>
              <a:rPr lang="de-DE" dirty="0"/>
              <a:t> (</a:t>
            </a:r>
            <a:r>
              <a:rPr lang="de-DE" dirty="0" err="1"/>
              <a:t>the</a:t>
            </a:r>
            <a:r>
              <a:rPr lang="de-DE" dirty="0"/>
              <a:t> Bank </a:t>
            </a:r>
            <a:r>
              <a:rPr lang="de-DE" dirty="0" err="1"/>
              <a:t>and</a:t>
            </a:r>
            <a:r>
              <a:rPr lang="de-DE" dirty="0"/>
              <a:t> </a:t>
            </a:r>
            <a:r>
              <a:rPr lang="de-DE" dirty="0" err="1"/>
              <a:t>the</a:t>
            </a:r>
            <a:r>
              <a:rPr lang="de-DE" dirty="0"/>
              <a:t> University) </a:t>
            </a:r>
            <a:r>
              <a:rPr lang="de-DE" dirty="0" err="1"/>
              <a:t>started</a:t>
            </a:r>
            <a:r>
              <a:rPr lang="de-DE" dirty="0"/>
              <a:t> </a:t>
            </a:r>
            <a:r>
              <a:rPr lang="de-DE" dirty="0" err="1"/>
              <a:t>working</a:t>
            </a:r>
            <a:r>
              <a:rPr lang="de-DE" dirty="0"/>
              <a:t> in a </a:t>
            </a:r>
            <a:r>
              <a:rPr lang="de-DE" dirty="0" err="1"/>
              <a:t>stable</a:t>
            </a:r>
            <a:r>
              <a:rPr lang="de-DE" dirty="0"/>
              <a:t>, </a:t>
            </a:r>
            <a:r>
              <a:rPr lang="de-DE" dirty="0" err="1"/>
              <a:t>planned</a:t>
            </a:r>
            <a:r>
              <a:rPr lang="de-DE" dirty="0"/>
              <a:t> </a:t>
            </a:r>
            <a:r>
              <a:rPr lang="de-DE" dirty="0" err="1"/>
              <a:t>economy</a:t>
            </a:r>
            <a:r>
              <a:rPr lang="de-DE" dirty="0"/>
              <a:t>, </a:t>
            </a:r>
            <a:r>
              <a:rPr lang="de-DE" dirty="0" err="1"/>
              <a:t>we</a:t>
            </a:r>
            <a:r>
              <a:rPr lang="de-DE" dirty="0"/>
              <a:t> </a:t>
            </a:r>
            <a:r>
              <a:rPr lang="de-DE" dirty="0" err="1"/>
              <a:t>have</a:t>
            </a:r>
            <a:r>
              <a:rPr lang="de-DE" dirty="0"/>
              <a:t> </a:t>
            </a:r>
            <a:r>
              <a:rPr lang="de-DE" dirty="0" err="1"/>
              <a:t>gained</a:t>
            </a:r>
            <a:r>
              <a:rPr lang="de-DE" dirty="0"/>
              <a:t> </a:t>
            </a:r>
            <a:r>
              <a:rPr lang="de-DE" dirty="0" err="1"/>
              <a:t>experience</a:t>
            </a:r>
            <a:r>
              <a:rPr lang="de-DE" dirty="0"/>
              <a:t> in </a:t>
            </a:r>
            <a:r>
              <a:rPr lang="de-DE" dirty="0" err="1"/>
              <a:t>the</a:t>
            </a:r>
            <a:r>
              <a:rPr lang="de-DE" dirty="0"/>
              <a:t> </a:t>
            </a:r>
            <a:r>
              <a:rPr lang="de-DE" dirty="0" err="1"/>
              <a:t>transition</a:t>
            </a:r>
            <a:r>
              <a:rPr lang="de-DE" dirty="0"/>
              <a:t> </a:t>
            </a:r>
            <a:r>
              <a:rPr lang="de-DE" dirty="0" err="1"/>
              <a:t>economy</a:t>
            </a:r>
            <a:r>
              <a:rPr lang="de-DE" dirty="0"/>
              <a:t> </a:t>
            </a:r>
            <a:r>
              <a:rPr lang="de-DE" dirty="0" err="1"/>
              <a:t>and</a:t>
            </a:r>
            <a:r>
              <a:rPr lang="de-DE" dirty="0"/>
              <a:t> </a:t>
            </a:r>
            <a:r>
              <a:rPr lang="de-DE" dirty="0" err="1"/>
              <a:t>are</a:t>
            </a:r>
            <a:r>
              <a:rPr lang="de-DE" dirty="0"/>
              <a:t> </a:t>
            </a:r>
            <a:r>
              <a:rPr lang="de-DE" dirty="0" err="1"/>
              <a:t>now</a:t>
            </a:r>
            <a:r>
              <a:rPr lang="de-DE" dirty="0"/>
              <a:t> </a:t>
            </a:r>
            <a:r>
              <a:rPr lang="de-DE" dirty="0" err="1"/>
              <a:t>successfully</a:t>
            </a:r>
            <a:r>
              <a:rPr lang="de-DE" dirty="0"/>
              <a:t> </a:t>
            </a:r>
            <a:r>
              <a:rPr lang="de-DE" dirty="0" err="1"/>
              <a:t>working</a:t>
            </a:r>
            <a:r>
              <a:rPr lang="de-DE" dirty="0"/>
              <a:t> in a </a:t>
            </a:r>
            <a:r>
              <a:rPr lang="de-DE" dirty="0" err="1"/>
              <a:t>transformational</a:t>
            </a:r>
            <a:r>
              <a:rPr lang="de-DE" dirty="0"/>
              <a:t> </a:t>
            </a:r>
            <a:r>
              <a:rPr lang="de-DE" dirty="0" err="1"/>
              <a:t>economy</a:t>
            </a:r>
            <a:r>
              <a:rPr lang="de-DE" dirty="0"/>
              <a:t>: </a:t>
            </a:r>
            <a:r>
              <a:rPr lang="de-DE" dirty="0" err="1"/>
              <a:t>of</a:t>
            </a:r>
            <a:r>
              <a:rPr lang="de-DE" dirty="0"/>
              <a:t> non-</a:t>
            </a:r>
            <a:r>
              <a:rPr lang="de-DE" dirty="0" err="1"/>
              <a:t>stop</a:t>
            </a:r>
            <a:r>
              <a:rPr lang="de-DE" dirty="0"/>
              <a:t> </a:t>
            </a:r>
            <a:r>
              <a:rPr lang="de-DE" dirty="0" err="1"/>
              <a:t>challenges</a:t>
            </a:r>
            <a:r>
              <a:rPr lang="de-DE" dirty="0"/>
              <a:t> in non-</a:t>
            </a:r>
            <a:r>
              <a:rPr lang="de-DE" dirty="0" err="1"/>
              <a:t>stop</a:t>
            </a:r>
            <a:r>
              <a:rPr lang="de-DE" dirty="0"/>
              <a:t> </a:t>
            </a:r>
            <a:r>
              <a:rPr lang="de-DE" dirty="0" err="1"/>
              <a:t>crises</a:t>
            </a:r>
            <a:r>
              <a:rPr lang="de-DE" dirty="0"/>
              <a:t>.</a:t>
            </a:r>
          </a:p>
          <a:p>
            <a:pPr eaLnBrk="1" hangingPunct="1">
              <a:spcBef>
                <a:spcPct val="0"/>
              </a:spcBef>
            </a:pPr>
            <a:r>
              <a:rPr lang="de-DE" dirty="0" err="1"/>
              <a:t>We</a:t>
            </a:r>
            <a:r>
              <a:rPr lang="de-DE" dirty="0"/>
              <a:t> </a:t>
            </a:r>
            <a:r>
              <a:rPr lang="de-DE" dirty="0" err="1"/>
              <a:t>have</a:t>
            </a:r>
            <a:r>
              <a:rPr lang="de-DE" dirty="0"/>
              <a:t> </a:t>
            </a:r>
            <a:r>
              <a:rPr lang="de-DE" dirty="0" err="1"/>
              <a:t>actively</a:t>
            </a:r>
            <a:r>
              <a:rPr lang="de-DE" dirty="0"/>
              <a:t> </a:t>
            </a:r>
            <a:r>
              <a:rPr lang="de-DE" dirty="0" err="1"/>
              <a:t>worked</a:t>
            </a:r>
            <a:r>
              <a:rPr lang="de-DE" dirty="0"/>
              <a:t> </a:t>
            </a:r>
            <a:r>
              <a:rPr lang="de-DE" dirty="0" err="1"/>
              <a:t>with</a:t>
            </a:r>
            <a:r>
              <a:rPr lang="de-DE" dirty="0"/>
              <a:t> </a:t>
            </a:r>
            <a:r>
              <a:rPr lang="de-DE" dirty="0" err="1"/>
              <a:t>data</a:t>
            </a:r>
            <a:r>
              <a:rPr lang="de-DE" dirty="0"/>
              <a:t> </a:t>
            </a:r>
            <a:r>
              <a:rPr lang="de-DE" dirty="0" err="1"/>
              <a:t>analysis</a:t>
            </a:r>
            <a:r>
              <a:rPr lang="de-DE" dirty="0"/>
              <a:t> </a:t>
            </a:r>
            <a:r>
              <a:rPr lang="de-DE" dirty="0" err="1"/>
              <a:t>and</a:t>
            </a:r>
            <a:r>
              <a:rPr lang="de-DE" dirty="0"/>
              <a:t> </a:t>
            </a:r>
            <a:r>
              <a:rPr lang="de-DE" dirty="0" err="1"/>
              <a:t>economic</a:t>
            </a:r>
            <a:r>
              <a:rPr lang="de-DE" dirty="0"/>
              <a:t> </a:t>
            </a:r>
            <a:r>
              <a:rPr lang="de-DE" dirty="0" err="1"/>
              <a:t>models</a:t>
            </a:r>
            <a:r>
              <a:rPr lang="de-DE" dirty="0"/>
              <a:t>. </a:t>
            </a:r>
            <a:r>
              <a:rPr lang="de-DE" dirty="0" err="1"/>
              <a:t>Thanks</a:t>
            </a:r>
            <a:r>
              <a:rPr lang="de-DE" dirty="0"/>
              <a:t> </a:t>
            </a:r>
            <a:r>
              <a:rPr lang="de-DE" dirty="0" err="1"/>
              <a:t>to</a:t>
            </a:r>
            <a:r>
              <a:rPr lang="de-DE" dirty="0"/>
              <a:t> </a:t>
            </a:r>
            <a:r>
              <a:rPr lang="de-DE" dirty="0" err="1"/>
              <a:t>reforms</a:t>
            </a:r>
            <a:r>
              <a:rPr lang="de-DE" dirty="0"/>
              <a:t>, </a:t>
            </a:r>
            <a:r>
              <a:rPr lang="de-DE" dirty="0" err="1"/>
              <a:t>we</a:t>
            </a:r>
            <a:r>
              <a:rPr lang="de-DE" dirty="0"/>
              <a:t> </a:t>
            </a:r>
            <a:r>
              <a:rPr lang="de-DE" dirty="0" err="1"/>
              <a:t>have</a:t>
            </a:r>
            <a:r>
              <a:rPr lang="de-DE" dirty="0"/>
              <a:t> </a:t>
            </a:r>
            <a:r>
              <a:rPr lang="de-DE" dirty="0" err="1"/>
              <a:t>experience</a:t>
            </a:r>
            <a:r>
              <a:rPr lang="de-DE" dirty="0"/>
              <a:t> in </a:t>
            </a:r>
            <a:r>
              <a:rPr lang="de-DE" dirty="0" err="1"/>
              <a:t>the</a:t>
            </a:r>
            <a:r>
              <a:rPr lang="de-DE" dirty="0"/>
              <a:t> </a:t>
            </a:r>
            <a:r>
              <a:rPr lang="de-DE" dirty="0" err="1"/>
              <a:t>art</a:t>
            </a:r>
            <a:r>
              <a:rPr lang="de-DE" dirty="0"/>
              <a:t> </a:t>
            </a:r>
            <a:r>
              <a:rPr lang="de-DE" dirty="0" err="1"/>
              <a:t>of</a:t>
            </a:r>
            <a:r>
              <a:rPr lang="de-DE" dirty="0"/>
              <a:t> </a:t>
            </a:r>
            <a:r>
              <a:rPr lang="de-DE" dirty="0" err="1"/>
              <a:t>designing</a:t>
            </a:r>
            <a:r>
              <a:rPr lang="de-DE" dirty="0"/>
              <a:t> </a:t>
            </a:r>
            <a:r>
              <a:rPr lang="de-DE" dirty="0" err="1"/>
              <a:t>economic</a:t>
            </a:r>
            <a:r>
              <a:rPr lang="de-DE" dirty="0"/>
              <a:t> </a:t>
            </a:r>
            <a:r>
              <a:rPr lang="de-DE" dirty="0" err="1"/>
              <a:t>rules</a:t>
            </a:r>
            <a:r>
              <a:rPr lang="de-DE" dirty="0"/>
              <a:t> (design </a:t>
            </a:r>
            <a:r>
              <a:rPr lang="de-DE" dirty="0" err="1"/>
              <a:t>of</a:t>
            </a:r>
            <a:r>
              <a:rPr lang="de-DE" dirty="0"/>
              <a:t> </a:t>
            </a:r>
            <a:r>
              <a:rPr lang="de-DE" dirty="0" err="1"/>
              <a:t>economic</a:t>
            </a:r>
            <a:r>
              <a:rPr lang="de-DE" dirty="0"/>
              <a:t> </a:t>
            </a:r>
            <a:r>
              <a:rPr lang="de-DE" dirty="0" err="1"/>
              <a:t>mechanisms</a:t>
            </a:r>
            <a:r>
              <a:rPr lang="de-DE" dirty="0"/>
              <a:t>).</a:t>
            </a:r>
          </a:p>
          <a:p>
            <a:pPr eaLnBrk="1" hangingPunct="1">
              <a:spcBef>
                <a:spcPct val="0"/>
              </a:spcBef>
            </a:pPr>
            <a:endParaRPr lang="ru-RU" dirty="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05B1E-0F7B-488E-AB4F-BA4EB0A9F368}" type="slidenum">
              <a:rPr lang="ru-RU" smtClean="0">
                <a:latin typeface="Calibri" pitchFamily="34" charset="0"/>
              </a:rPr>
              <a:pPr/>
              <a:t>2</a:t>
            </a:fld>
            <a:endParaRPr lang="ru-RU" dirty="0">
              <a:latin typeface="Calibri" pitchFamily="34" charset="0"/>
            </a:endParaRPr>
          </a:p>
        </p:txBody>
      </p:sp>
    </p:spTree>
    <p:extLst>
      <p:ext uri="{BB962C8B-B14F-4D97-AF65-F5344CB8AC3E}">
        <p14:creationId xmlns:p14="http://schemas.microsoft.com/office/powerpoint/2010/main" val="59562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mn-ea"/>
                <a:cs typeface="+mn-cs"/>
              </a:rPr>
              <a:t>3. The Economic mechanism (rules) can be grouped into different subsystems. The latest GRI recommendations are to identify: Institutions, Markets, and rules that ensure reproduction of the Financial, Investment, Industrial, Intellectual, Human, Social, Informational, and Natural capital. At the macro level, subsystem extensions are required: Institutions, Markets, and Pricing Mechanisms. A design project is created by a table of interrelationship table based on the principles of SWOT analysis.</a:t>
            </a:r>
            <a:endParaRPr lang="ru-RU" sz="1200" kern="1200" dirty="0">
              <a:solidFill>
                <a:schemeClr val="tx1"/>
              </a:solidFill>
              <a:effectLst/>
              <a:latin typeface="+mn-lt"/>
              <a:ea typeface="+mn-ea"/>
              <a:cs typeface="+mn-cs"/>
            </a:endParaRPr>
          </a:p>
          <a:p>
            <a:pPr eaLnBrk="1" hangingPunct="1">
              <a:spcBef>
                <a:spcPct val="0"/>
              </a:spcBef>
            </a:pPr>
            <a:endParaRPr lang="ru-RU" dirty="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05B1E-0F7B-488E-AB4F-BA4EB0A9F368}" type="slidenum">
              <a:rPr lang="ru-RU" smtClean="0">
                <a:latin typeface="Calibri" pitchFamily="34" charset="0"/>
              </a:rPr>
              <a:pPr/>
              <a:t>3</a:t>
            </a:fld>
            <a:endParaRPr lang="ru-RU" dirty="0">
              <a:latin typeface="Calibri" pitchFamily="34" charset="0"/>
            </a:endParaRPr>
          </a:p>
        </p:txBody>
      </p:sp>
    </p:spTree>
    <p:extLst>
      <p:ext uri="{BB962C8B-B14F-4D97-AF65-F5344CB8AC3E}">
        <p14:creationId xmlns:p14="http://schemas.microsoft.com/office/powerpoint/2010/main" val="280981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a:t>4. The design </a:t>
            </a:r>
            <a:r>
              <a:rPr lang="de-DE" dirty="0" err="1"/>
              <a:t>project</a:t>
            </a:r>
            <a:r>
              <a:rPr lang="de-DE" dirty="0"/>
              <a:t> </a:t>
            </a:r>
            <a:r>
              <a:rPr lang="de-DE" dirty="0" err="1"/>
              <a:t>of</a:t>
            </a:r>
            <a:r>
              <a:rPr lang="de-DE" dirty="0"/>
              <a:t> </a:t>
            </a:r>
            <a:r>
              <a:rPr lang="de-DE" dirty="0" err="1"/>
              <a:t>the</a:t>
            </a:r>
            <a:r>
              <a:rPr lang="de-DE" dirty="0"/>
              <a:t> </a:t>
            </a:r>
            <a:r>
              <a:rPr lang="de-DE" dirty="0" err="1"/>
              <a:t>Distance</a:t>
            </a:r>
            <a:r>
              <a:rPr lang="de-DE" dirty="0"/>
              <a:t> Economy </a:t>
            </a:r>
            <a:r>
              <a:rPr lang="de-DE" dirty="0" err="1"/>
              <a:t>is</a:t>
            </a:r>
            <a:r>
              <a:rPr lang="de-DE" dirty="0"/>
              <a:t> </a:t>
            </a:r>
            <a:r>
              <a:rPr lang="de-DE" dirty="0" err="1"/>
              <a:t>based</a:t>
            </a:r>
            <a:r>
              <a:rPr lang="de-DE" dirty="0"/>
              <a:t> on a </a:t>
            </a:r>
            <a:r>
              <a:rPr lang="de-DE" dirty="0" err="1"/>
              <a:t>self-employed</a:t>
            </a:r>
            <a:r>
              <a:rPr lang="de-DE" dirty="0"/>
              <a:t> individual, </a:t>
            </a:r>
            <a:r>
              <a:rPr lang="de-DE" dirty="0" err="1"/>
              <a:t>the</a:t>
            </a:r>
            <a:r>
              <a:rPr lang="de-DE" dirty="0"/>
              <a:t> </a:t>
            </a:r>
            <a:r>
              <a:rPr lang="de-DE" dirty="0" err="1"/>
              <a:t>interaction</a:t>
            </a:r>
            <a:r>
              <a:rPr lang="de-DE" dirty="0"/>
              <a:t> </a:t>
            </a:r>
            <a:r>
              <a:rPr lang="de-DE" dirty="0" err="1"/>
              <a:t>of</a:t>
            </a:r>
            <a:r>
              <a:rPr lang="de-DE" dirty="0"/>
              <a:t> </a:t>
            </a:r>
            <a:r>
              <a:rPr lang="de-DE" dirty="0" err="1"/>
              <a:t>self-employed</a:t>
            </a:r>
            <a:r>
              <a:rPr lang="de-DE" dirty="0"/>
              <a:t> </a:t>
            </a:r>
            <a:r>
              <a:rPr lang="de-DE" dirty="0" err="1"/>
              <a:t>individuals</a:t>
            </a:r>
            <a:r>
              <a:rPr lang="de-DE" dirty="0"/>
              <a:t> on </a:t>
            </a:r>
            <a:r>
              <a:rPr lang="de-DE" dirty="0" err="1"/>
              <a:t>the</a:t>
            </a:r>
            <a:r>
              <a:rPr lang="de-DE" dirty="0"/>
              <a:t> </a:t>
            </a:r>
            <a:r>
              <a:rPr lang="de-DE" dirty="0" err="1"/>
              <a:t>marketplaces</a:t>
            </a:r>
            <a:r>
              <a:rPr lang="de-DE" dirty="0"/>
              <a:t>, </a:t>
            </a:r>
            <a:r>
              <a:rPr lang="de-DE" dirty="0" err="1"/>
              <a:t>the</a:t>
            </a:r>
            <a:r>
              <a:rPr lang="de-DE" dirty="0"/>
              <a:t> </a:t>
            </a:r>
            <a:r>
              <a:rPr lang="de-DE" dirty="0" err="1"/>
              <a:t>civil</a:t>
            </a:r>
            <a:r>
              <a:rPr lang="de-DE" dirty="0"/>
              <a:t> </a:t>
            </a:r>
            <a:r>
              <a:rPr lang="de-DE" dirty="0" err="1"/>
              <a:t>code</a:t>
            </a:r>
            <a:r>
              <a:rPr lang="de-DE" dirty="0"/>
              <a:t> </a:t>
            </a:r>
            <a:r>
              <a:rPr lang="de-DE" dirty="0" err="1"/>
              <a:t>replaces</a:t>
            </a:r>
            <a:r>
              <a:rPr lang="de-DE" dirty="0"/>
              <a:t> </a:t>
            </a:r>
            <a:r>
              <a:rPr lang="de-DE" dirty="0" err="1"/>
              <a:t>the</a:t>
            </a:r>
            <a:r>
              <a:rPr lang="de-DE" dirty="0"/>
              <a:t> </a:t>
            </a:r>
            <a:r>
              <a:rPr lang="de-DE" dirty="0" err="1"/>
              <a:t>labor</a:t>
            </a:r>
            <a:r>
              <a:rPr lang="de-DE" dirty="0"/>
              <a:t> </a:t>
            </a:r>
            <a:r>
              <a:rPr lang="de-DE" dirty="0" err="1"/>
              <a:t>code</a:t>
            </a:r>
            <a:r>
              <a:rPr lang="de-DE" dirty="0"/>
              <a:t>, </a:t>
            </a:r>
            <a:r>
              <a:rPr lang="de-DE" dirty="0" err="1"/>
              <a:t>robots</a:t>
            </a:r>
            <a:r>
              <a:rPr lang="de-DE" dirty="0"/>
              <a:t> </a:t>
            </a:r>
            <a:r>
              <a:rPr lang="de-DE" dirty="0" err="1"/>
              <a:t>and</a:t>
            </a:r>
            <a:r>
              <a:rPr lang="de-DE" dirty="0"/>
              <a:t> </a:t>
            </a:r>
            <a:r>
              <a:rPr lang="de-DE" dirty="0" err="1"/>
              <a:t>artificial</a:t>
            </a:r>
            <a:r>
              <a:rPr lang="de-DE" dirty="0"/>
              <a:t> </a:t>
            </a:r>
            <a:r>
              <a:rPr lang="de-DE" dirty="0" err="1"/>
              <a:t>intelligence</a:t>
            </a:r>
            <a:r>
              <a:rPr lang="de-DE" dirty="0"/>
              <a:t> </a:t>
            </a:r>
            <a:r>
              <a:rPr lang="de-DE" dirty="0" err="1"/>
              <a:t>work</a:t>
            </a:r>
            <a:r>
              <a:rPr lang="de-DE" dirty="0"/>
              <a:t> at large </a:t>
            </a:r>
            <a:r>
              <a:rPr lang="de-DE" dirty="0" err="1"/>
              <a:t>enterprises</a:t>
            </a:r>
            <a:r>
              <a:rPr lang="de-DE" dirty="0"/>
              <a:t>, </a:t>
            </a:r>
            <a:r>
              <a:rPr lang="de-DE" dirty="0" err="1"/>
              <a:t>the</a:t>
            </a:r>
            <a:r>
              <a:rPr lang="de-DE" dirty="0"/>
              <a:t> </a:t>
            </a:r>
            <a:r>
              <a:rPr lang="de-DE" dirty="0" err="1"/>
              <a:t>budget</a:t>
            </a:r>
            <a:r>
              <a:rPr lang="de-DE" dirty="0"/>
              <a:t> </a:t>
            </a:r>
            <a:r>
              <a:rPr lang="de-DE" dirty="0" err="1"/>
              <a:t>works</a:t>
            </a:r>
            <a:r>
              <a:rPr lang="de-DE" dirty="0"/>
              <a:t> not </a:t>
            </a:r>
            <a:r>
              <a:rPr lang="de-DE" dirty="0" err="1"/>
              <a:t>as</a:t>
            </a:r>
            <a:r>
              <a:rPr lang="de-DE" dirty="0"/>
              <a:t> a </a:t>
            </a:r>
            <a:r>
              <a:rPr lang="de-DE" dirty="0" err="1"/>
              <a:t>swimming</a:t>
            </a:r>
            <a:r>
              <a:rPr lang="de-DE" dirty="0"/>
              <a:t> </a:t>
            </a:r>
            <a:r>
              <a:rPr lang="de-DE" dirty="0" err="1"/>
              <a:t>pool</a:t>
            </a:r>
            <a:r>
              <a:rPr lang="de-DE" dirty="0"/>
              <a:t>, but </a:t>
            </a:r>
            <a:r>
              <a:rPr lang="de-DE" dirty="0" err="1"/>
              <a:t>as</a:t>
            </a:r>
            <a:r>
              <a:rPr lang="de-DE" dirty="0"/>
              <a:t> a </a:t>
            </a:r>
            <a:r>
              <a:rPr lang="de-DE" dirty="0" err="1"/>
              <a:t>closed</a:t>
            </a:r>
            <a:r>
              <a:rPr lang="de-DE" dirty="0"/>
              <a:t> </a:t>
            </a:r>
            <a:r>
              <a:rPr lang="de-DE" dirty="0" err="1"/>
              <a:t>cycle</a:t>
            </a:r>
            <a:r>
              <a:rPr lang="de-DE" dirty="0"/>
              <a:t> </a:t>
            </a:r>
            <a:r>
              <a:rPr lang="de-DE" dirty="0" err="1"/>
              <a:t>of</a:t>
            </a:r>
            <a:r>
              <a:rPr lang="de-DE" dirty="0"/>
              <a:t> cash </a:t>
            </a:r>
            <a:r>
              <a:rPr lang="de-DE" dirty="0" err="1"/>
              <a:t>flow</a:t>
            </a:r>
            <a:r>
              <a:rPr lang="de-DE" dirty="0"/>
              <a:t>, </a:t>
            </a:r>
            <a:r>
              <a:rPr lang="de-DE" dirty="0" err="1"/>
              <a:t>co-financing</a:t>
            </a:r>
            <a:r>
              <a:rPr lang="de-DE" dirty="0"/>
              <a:t> </a:t>
            </a:r>
            <a:r>
              <a:rPr lang="de-DE" dirty="0" err="1"/>
              <a:t>of</a:t>
            </a:r>
            <a:r>
              <a:rPr lang="de-DE" dirty="0"/>
              <a:t> </a:t>
            </a:r>
            <a:r>
              <a:rPr lang="de-DE" dirty="0" err="1"/>
              <a:t>investments</a:t>
            </a:r>
            <a:r>
              <a:rPr lang="de-DE" dirty="0"/>
              <a:t> </a:t>
            </a:r>
            <a:r>
              <a:rPr lang="de-DE" dirty="0" err="1"/>
              <a:t>is</a:t>
            </a:r>
            <a:r>
              <a:rPr lang="de-DE" dirty="0"/>
              <a:t> </a:t>
            </a:r>
            <a:r>
              <a:rPr lang="de-DE" dirty="0" err="1"/>
              <a:t>carried</a:t>
            </a:r>
            <a:r>
              <a:rPr lang="de-DE" dirty="0"/>
              <a:t> out </a:t>
            </a:r>
            <a:r>
              <a:rPr lang="de-DE" dirty="0" err="1"/>
              <a:t>through</a:t>
            </a:r>
            <a:r>
              <a:rPr lang="de-DE" dirty="0"/>
              <a:t> </a:t>
            </a:r>
            <a:r>
              <a:rPr lang="de-DE" dirty="0" err="1"/>
              <a:t>platforms</a:t>
            </a:r>
            <a:r>
              <a:rPr lang="de-DE" dirty="0"/>
              <a:t>, </a:t>
            </a:r>
            <a:r>
              <a:rPr lang="de-DE" dirty="0" err="1"/>
              <a:t>ecosystems</a:t>
            </a:r>
            <a:r>
              <a:rPr lang="de-DE" dirty="0"/>
              <a:t> </a:t>
            </a:r>
            <a:r>
              <a:rPr lang="de-DE" dirty="0" err="1"/>
              <a:t>of</a:t>
            </a:r>
            <a:r>
              <a:rPr lang="de-DE" dirty="0"/>
              <a:t> </a:t>
            </a:r>
            <a:r>
              <a:rPr lang="de-DE" dirty="0" err="1"/>
              <a:t>self-employed</a:t>
            </a:r>
            <a:r>
              <a:rPr lang="de-DE" dirty="0"/>
              <a:t> </a:t>
            </a:r>
            <a:r>
              <a:rPr lang="de-DE" dirty="0" err="1"/>
              <a:t>individuals</a:t>
            </a:r>
            <a:r>
              <a:rPr lang="de-DE" dirty="0"/>
              <a:t> </a:t>
            </a:r>
            <a:r>
              <a:rPr lang="de-DE" dirty="0" err="1"/>
              <a:t>are</a:t>
            </a:r>
            <a:r>
              <a:rPr lang="de-DE" dirty="0"/>
              <a:t> </a:t>
            </a:r>
            <a:r>
              <a:rPr lang="de-DE" dirty="0" err="1"/>
              <a:t>formed</a:t>
            </a:r>
            <a:r>
              <a:rPr lang="de-DE" dirty="0"/>
              <a:t>, </a:t>
            </a:r>
            <a:r>
              <a:rPr lang="de-DE" dirty="0" err="1"/>
              <a:t>the</a:t>
            </a:r>
            <a:r>
              <a:rPr lang="de-DE" dirty="0"/>
              <a:t> </a:t>
            </a:r>
            <a:r>
              <a:rPr lang="de-DE" dirty="0" err="1"/>
              <a:t>role</a:t>
            </a:r>
            <a:r>
              <a:rPr lang="de-DE" dirty="0"/>
              <a:t> </a:t>
            </a:r>
            <a:r>
              <a:rPr lang="de-DE" dirty="0" err="1"/>
              <a:t>of</a:t>
            </a:r>
            <a:r>
              <a:rPr lang="de-DE" dirty="0"/>
              <a:t> </a:t>
            </a:r>
            <a:r>
              <a:rPr lang="de-DE" dirty="0" err="1"/>
              <a:t>information</a:t>
            </a:r>
            <a:r>
              <a:rPr lang="de-DE" dirty="0"/>
              <a:t> </a:t>
            </a:r>
            <a:r>
              <a:rPr lang="de-DE" dirty="0" err="1"/>
              <a:t>and</a:t>
            </a:r>
            <a:r>
              <a:rPr lang="de-DE" dirty="0"/>
              <a:t> individual </a:t>
            </a:r>
            <a:r>
              <a:rPr lang="de-DE" dirty="0" err="1"/>
              <a:t>capital</a:t>
            </a:r>
            <a:r>
              <a:rPr lang="de-DE" dirty="0"/>
              <a:t> </a:t>
            </a:r>
            <a:r>
              <a:rPr lang="de-DE" dirty="0" err="1"/>
              <a:t>increases</a:t>
            </a:r>
            <a:r>
              <a:rPr lang="de-DE" dirty="0"/>
              <a:t>, different </a:t>
            </a:r>
            <a:r>
              <a:rPr lang="de-DE" dirty="0" err="1"/>
              <a:t>price</a:t>
            </a:r>
            <a:r>
              <a:rPr lang="de-DE" dirty="0"/>
              <a:t> </a:t>
            </a:r>
            <a:r>
              <a:rPr lang="de-DE" dirty="0" err="1"/>
              <a:t>models</a:t>
            </a:r>
            <a:r>
              <a:rPr lang="de-DE" dirty="0"/>
              <a:t> </a:t>
            </a:r>
            <a:r>
              <a:rPr lang="de-DE" dirty="0" err="1"/>
              <a:t>are</a:t>
            </a:r>
            <a:r>
              <a:rPr lang="de-DE" dirty="0"/>
              <a:t> </a:t>
            </a:r>
            <a:r>
              <a:rPr lang="de-DE" dirty="0" err="1"/>
              <a:t>used</a:t>
            </a:r>
            <a:r>
              <a:rPr lang="de-DE" dirty="0"/>
              <a:t>, </a:t>
            </a:r>
            <a:r>
              <a:rPr lang="de-DE" dirty="0" err="1"/>
              <a:t>attention</a:t>
            </a:r>
            <a:r>
              <a:rPr lang="de-DE" dirty="0"/>
              <a:t> </a:t>
            </a:r>
            <a:r>
              <a:rPr lang="de-DE" dirty="0" err="1"/>
              <a:t>to</a:t>
            </a:r>
            <a:r>
              <a:rPr lang="de-DE" dirty="0"/>
              <a:t> </a:t>
            </a:r>
            <a:r>
              <a:rPr lang="de-DE" dirty="0" err="1"/>
              <a:t>the</a:t>
            </a:r>
            <a:r>
              <a:rPr lang="de-DE" dirty="0"/>
              <a:t> </a:t>
            </a:r>
            <a:r>
              <a:rPr lang="de-DE" dirty="0" err="1"/>
              <a:t>environment</a:t>
            </a:r>
            <a:r>
              <a:rPr lang="de-DE" dirty="0"/>
              <a:t> </a:t>
            </a:r>
            <a:r>
              <a:rPr lang="de-DE" dirty="0" err="1"/>
              <a:t>increases</a:t>
            </a:r>
            <a:r>
              <a:rPr lang="de-DE" dirty="0"/>
              <a:t>. </a:t>
            </a:r>
            <a:r>
              <a:rPr lang="de-DE" dirty="0" err="1"/>
              <a:t>Since</a:t>
            </a:r>
            <a:r>
              <a:rPr lang="de-DE" dirty="0"/>
              <a:t> </a:t>
            </a:r>
            <a:r>
              <a:rPr lang="de-DE" dirty="0" err="1"/>
              <a:t>each</a:t>
            </a:r>
            <a:r>
              <a:rPr lang="de-DE" dirty="0"/>
              <a:t> </a:t>
            </a:r>
            <a:r>
              <a:rPr lang="de-DE" dirty="0" err="1"/>
              <a:t>of</a:t>
            </a:r>
            <a:r>
              <a:rPr lang="de-DE" dirty="0"/>
              <a:t> </a:t>
            </a:r>
            <a:r>
              <a:rPr lang="de-DE" dirty="0" err="1"/>
              <a:t>the</a:t>
            </a:r>
            <a:r>
              <a:rPr lang="de-DE" dirty="0"/>
              <a:t> </a:t>
            </a:r>
            <a:r>
              <a:rPr lang="de-DE" dirty="0" err="1"/>
              <a:t>proposed</a:t>
            </a:r>
            <a:r>
              <a:rPr lang="de-DE" dirty="0"/>
              <a:t> </a:t>
            </a:r>
            <a:r>
              <a:rPr lang="de-DE" dirty="0" err="1"/>
              <a:t>mechanisms</a:t>
            </a:r>
            <a:r>
              <a:rPr lang="de-DE" dirty="0"/>
              <a:t> </a:t>
            </a:r>
            <a:r>
              <a:rPr lang="de-DE" dirty="0" err="1"/>
              <a:t>has</a:t>
            </a:r>
            <a:r>
              <a:rPr lang="de-DE" dirty="0"/>
              <a:t> not </a:t>
            </a:r>
            <a:r>
              <a:rPr lang="de-DE" dirty="0" err="1"/>
              <a:t>only</a:t>
            </a:r>
            <a:r>
              <a:rPr lang="de-DE" dirty="0"/>
              <a:t> </a:t>
            </a:r>
            <a:r>
              <a:rPr lang="de-DE" dirty="0" err="1"/>
              <a:t>strengths</a:t>
            </a:r>
            <a:r>
              <a:rPr lang="de-DE" dirty="0"/>
              <a:t> </a:t>
            </a:r>
            <a:r>
              <a:rPr lang="de-DE" dirty="0" err="1"/>
              <a:t>and</a:t>
            </a:r>
            <a:r>
              <a:rPr lang="de-DE" dirty="0"/>
              <a:t> </a:t>
            </a:r>
            <a:r>
              <a:rPr lang="de-DE" dirty="0" err="1"/>
              <a:t>opportunities</a:t>
            </a:r>
            <a:r>
              <a:rPr lang="de-DE" dirty="0"/>
              <a:t>, </a:t>
            </a:r>
            <a:r>
              <a:rPr lang="de-DE" dirty="0" err="1"/>
              <a:t>the</a:t>
            </a:r>
            <a:r>
              <a:rPr lang="de-DE" dirty="0"/>
              <a:t> </a:t>
            </a:r>
            <a:r>
              <a:rPr lang="de-DE" dirty="0" err="1"/>
              <a:t>impact</a:t>
            </a:r>
            <a:r>
              <a:rPr lang="de-DE" dirty="0"/>
              <a:t> </a:t>
            </a:r>
            <a:r>
              <a:rPr lang="de-DE" dirty="0" err="1"/>
              <a:t>of</a:t>
            </a:r>
            <a:r>
              <a:rPr lang="de-DE" dirty="0"/>
              <a:t> </a:t>
            </a:r>
            <a:r>
              <a:rPr lang="de-DE" dirty="0" err="1"/>
              <a:t>weaknesses</a:t>
            </a:r>
            <a:r>
              <a:rPr lang="de-DE" dirty="0"/>
              <a:t> </a:t>
            </a:r>
            <a:r>
              <a:rPr lang="de-DE" dirty="0" err="1"/>
              <a:t>and</a:t>
            </a:r>
            <a:r>
              <a:rPr lang="de-DE" dirty="0"/>
              <a:t> </a:t>
            </a:r>
            <a:r>
              <a:rPr lang="de-DE" dirty="0" err="1"/>
              <a:t>threats</a:t>
            </a:r>
            <a:r>
              <a:rPr lang="de-DE" dirty="0"/>
              <a:t> </a:t>
            </a:r>
            <a:r>
              <a:rPr lang="de-DE" dirty="0" err="1"/>
              <a:t>is</a:t>
            </a:r>
            <a:r>
              <a:rPr lang="de-DE" dirty="0"/>
              <a:t> </a:t>
            </a:r>
            <a:r>
              <a:rPr lang="de-DE" dirty="0" err="1"/>
              <a:t>compensated</a:t>
            </a:r>
            <a:r>
              <a:rPr lang="de-DE" dirty="0"/>
              <a:t> </a:t>
            </a:r>
            <a:r>
              <a:rPr lang="de-DE" dirty="0" err="1"/>
              <a:t>by</a:t>
            </a:r>
            <a:r>
              <a:rPr lang="de-DE" dirty="0"/>
              <a:t> </a:t>
            </a:r>
            <a:r>
              <a:rPr lang="de-DE" dirty="0" err="1"/>
              <a:t>mechanisms</a:t>
            </a:r>
            <a:r>
              <a:rPr lang="de-DE" dirty="0"/>
              <a:t> in </a:t>
            </a:r>
            <a:r>
              <a:rPr lang="de-DE" dirty="0" err="1"/>
              <a:t>related</a:t>
            </a:r>
            <a:r>
              <a:rPr lang="de-DE" dirty="0"/>
              <a:t> </a:t>
            </a:r>
            <a:r>
              <a:rPr lang="de-DE" dirty="0" err="1"/>
              <a:t>subsystems</a:t>
            </a:r>
            <a:r>
              <a:rPr lang="de-DE" dirty="0"/>
              <a:t>. </a:t>
            </a:r>
            <a:r>
              <a:rPr lang="de-DE" dirty="0" err="1"/>
              <a:t>We</a:t>
            </a:r>
            <a:r>
              <a:rPr lang="de-DE" dirty="0"/>
              <a:t> </a:t>
            </a:r>
            <a:r>
              <a:rPr lang="de-DE" dirty="0" err="1"/>
              <a:t>have</a:t>
            </a:r>
            <a:r>
              <a:rPr lang="de-DE" dirty="0"/>
              <a:t> </a:t>
            </a:r>
            <a:r>
              <a:rPr lang="de-DE" dirty="0" err="1"/>
              <a:t>created</a:t>
            </a:r>
            <a:r>
              <a:rPr lang="de-DE" dirty="0"/>
              <a:t> a </a:t>
            </a:r>
            <a:r>
              <a:rPr lang="de-DE" dirty="0" err="1"/>
              <a:t>sustainable</a:t>
            </a:r>
            <a:r>
              <a:rPr lang="de-DE" dirty="0"/>
              <a:t> design </a:t>
            </a:r>
            <a:r>
              <a:rPr lang="de-DE" dirty="0" err="1"/>
              <a:t>project</a:t>
            </a:r>
            <a:r>
              <a:rPr lang="de-DE" dirty="0"/>
              <a:t> </a:t>
            </a:r>
            <a:r>
              <a:rPr lang="de-DE" dirty="0" err="1"/>
              <a:t>for</a:t>
            </a:r>
            <a:r>
              <a:rPr lang="de-DE" dirty="0"/>
              <a:t> </a:t>
            </a:r>
            <a:r>
              <a:rPr lang="de-DE" dirty="0" err="1"/>
              <a:t>the</a:t>
            </a:r>
            <a:r>
              <a:rPr lang="de-DE" dirty="0"/>
              <a:t> </a:t>
            </a:r>
            <a:r>
              <a:rPr lang="de-DE" dirty="0" err="1"/>
              <a:t>Distance</a:t>
            </a:r>
            <a:r>
              <a:rPr lang="de-DE" dirty="0"/>
              <a:t> Economy.</a:t>
            </a:r>
          </a:p>
          <a:p>
            <a:pPr eaLnBrk="1" hangingPunct="1">
              <a:spcBef>
                <a:spcPct val="0"/>
              </a:spcBef>
            </a:pPr>
            <a:endParaRPr lang="ru-RU" dirty="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05B1E-0F7B-488E-AB4F-BA4EB0A9F368}" type="slidenum">
              <a:rPr lang="ru-RU" smtClean="0">
                <a:latin typeface="Calibri" pitchFamily="34" charset="0"/>
              </a:rPr>
              <a:pPr/>
              <a:t>4</a:t>
            </a:fld>
            <a:endParaRPr lang="ru-RU" dirty="0">
              <a:latin typeface="Calibri" pitchFamily="34" charset="0"/>
            </a:endParaRPr>
          </a:p>
        </p:txBody>
      </p:sp>
    </p:spTree>
    <p:extLst>
      <p:ext uri="{BB962C8B-B14F-4D97-AF65-F5344CB8AC3E}">
        <p14:creationId xmlns:p14="http://schemas.microsoft.com/office/powerpoint/2010/main" val="257063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a:t>5. </a:t>
            </a:r>
            <a:r>
              <a:rPr lang="de-DE" dirty="0" err="1"/>
              <a:t>Based</a:t>
            </a:r>
            <a:r>
              <a:rPr lang="de-DE" dirty="0"/>
              <a:t> on </a:t>
            </a:r>
            <a:r>
              <a:rPr lang="de-DE" dirty="0" err="1"/>
              <a:t>the</a:t>
            </a:r>
            <a:r>
              <a:rPr lang="de-DE" dirty="0"/>
              <a:t> design </a:t>
            </a:r>
            <a:r>
              <a:rPr lang="de-DE" dirty="0" err="1"/>
              <a:t>project</a:t>
            </a:r>
            <a:r>
              <a:rPr lang="de-DE" dirty="0"/>
              <a:t> </a:t>
            </a:r>
            <a:r>
              <a:rPr lang="de-DE" dirty="0" err="1"/>
              <a:t>of</a:t>
            </a:r>
            <a:r>
              <a:rPr lang="de-DE" dirty="0"/>
              <a:t> </a:t>
            </a:r>
            <a:r>
              <a:rPr lang="de-DE" dirty="0" err="1"/>
              <a:t>the</a:t>
            </a:r>
            <a:r>
              <a:rPr lang="de-DE" dirty="0"/>
              <a:t> </a:t>
            </a:r>
            <a:r>
              <a:rPr lang="de-DE" dirty="0" err="1"/>
              <a:t>Distance</a:t>
            </a:r>
            <a:r>
              <a:rPr lang="de-DE" dirty="0"/>
              <a:t> Economy, an </a:t>
            </a:r>
            <a:r>
              <a:rPr lang="de-DE" dirty="0" err="1"/>
              <a:t>interactive</a:t>
            </a:r>
            <a:r>
              <a:rPr lang="de-DE" dirty="0"/>
              <a:t> </a:t>
            </a:r>
            <a:r>
              <a:rPr lang="de-DE" dirty="0" err="1"/>
              <a:t>questionnaire</a:t>
            </a:r>
            <a:r>
              <a:rPr lang="de-DE" dirty="0"/>
              <a:t> "Business Transformation in </a:t>
            </a:r>
            <a:r>
              <a:rPr lang="de-DE" dirty="0" err="1"/>
              <a:t>the</a:t>
            </a:r>
            <a:r>
              <a:rPr lang="de-DE" dirty="0"/>
              <a:t> </a:t>
            </a:r>
            <a:r>
              <a:rPr lang="de-DE" dirty="0" err="1"/>
              <a:t>Distance</a:t>
            </a:r>
            <a:r>
              <a:rPr lang="de-DE" dirty="0"/>
              <a:t> Economy " was </a:t>
            </a:r>
            <a:r>
              <a:rPr lang="de-DE" dirty="0" err="1"/>
              <a:t>developed</a:t>
            </a:r>
            <a:r>
              <a:rPr lang="de-DE" dirty="0"/>
              <a:t> </a:t>
            </a:r>
            <a:r>
              <a:rPr lang="de-DE" dirty="0" err="1"/>
              <a:t>and</a:t>
            </a:r>
            <a:r>
              <a:rPr lang="de-DE" dirty="0"/>
              <a:t> </a:t>
            </a:r>
            <a:r>
              <a:rPr lang="de-DE" dirty="0" err="1"/>
              <a:t>conducted</a:t>
            </a:r>
            <a:r>
              <a:rPr lang="de-DE" dirty="0"/>
              <a:t> </a:t>
            </a:r>
            <a:r>
              <a:rPr lang="de-DE" dirty="0" err="1"/>
              <a:t>among</a:t>
            </a:r>
            <a:r>
              <a:rPr lang="de-DE" dirty="0"/>
              <a:t> </a:t>
            </a:r>
            <a:r>
              <a:rPr lang="de-DE" dirty="0" err="1"/>
              <a:t>businessmen</a:t>
            </a:r>
            <a:r>
              <a:rPr lang="de-DE" dirty="0"/>
              <a:t> </a:t>
            </a:r>
            <a:r>
              <a:rPr lang="de-DE" dirty="0" err="1"/>
              <a:t>of</a:t>
            </a:r>
            <a:r>
              <a:rPr lang="de-DE" dirty="0"/>
              <a:t> </a:t>
            </a:r>
            <a:r>
              <a:rPr lang="de-DE" dirty="0" err="1"/>
              <a:t>the</a:t>
            </a:r>
            <a:r>
              <a:rPr lang="de-DE" dirty="0"/>
              <a:t> </a:t>
            </a:r>
            <a:r>
              <a:rPr lang="de-DE" dirty="0" err="1"/>
              <a:t>region</a:t>
            </a:r>
            <a:r>
              <a:rPr lang="de-DE" dirty="0"/>
              <a:t>. </a:t>
            </a:r>
            <a:r>
              <a:rPr lang="de-DE" dirty="0" err="1"/>
              <a:t>Despite</a:t>
            </a:r>
            <a:r>
              <a:rPr lang="de-DE" dirty="0"/>
              <a:t> </a:t>
            </a:r>
            <a:r>
              <a:rPr lang="de-DE" dirty="0" err="1"/>
              <a:t>the</a:t>
            </a:r>
            <a:r>
              <a:rPr lang="de-DE" dirty="0"/>
              <a:t> May </a:t>
            </a:r>
            <a:r>
              <a:rPr lang="de-DE" dirty="0" err="1"/>
              <a:t>holidays</a:t>
            </a:r>
            <a:r>
              <a:rPr lang="de-DE" dirty="0"/>
              <a:t> in </a:t>
            </a:r>
            <a:r>
              <a:rPr lang="de-DE" dirty="0" err="1"/>
              <a:t>Russia</a:t>
            </a:r>
            <a:r>
              <a:rPr lang="de-DE" dirty="0"/>
              <a:t>, </a:t>
            </a:r>
            <a:r>
              <a:rPr lang="de-DE" dirty="0" err="1"/>
              <a:t>we</a:t>
            </a:r>
            <a:r>
              <a:rPr lang="de-DE" dirty="0"/>
              <a:t> </a:t>
            </a:r>
            <a:r>
              <a:rPr lang="de-DE" dirty="0" err="1"/>
              <a:t>have</a:t>
            </a:r>
            <a:r>
              <a:rPr lang="de-DE" dirty="0"/>
              <a:t> </a:t>
            </a:r>
            <a:r>
              <a:rPr lang="de-DE" dirty="0" err="1"/>
              <a:t>already</a:t>
            </a:r>
            <a:r>
              <a:rPr lang="de-DE" dirty="0"/>
              <a:t> </a:t>
            </a:r>
            <a:r>
              <a:rPr lang="de-DE" dirty="0" err="1"/>
              <a:t>received</a:t>
            </a:r>
            <a:r>
              <a:rPr lang="de-DE" dirty="0"/>
              <a:t> </a:t>
            </a:r>
            <a:r>
              <a:rPr lang="de-DE" dirty="0" err="1"/>
              <a:t>more</a:t>
            </a:r>
            <a:r>
              <a:rPr lang="de-DE" dirty="0"/>
              <a:t> </a:t>
            </a:r>
            <a:r>
              <a:rPr lang="de-DE" dirty="0" err="1"/>
              <a:t>than</a:t>
            </a:r>
            <a:r>
              <a:rPr lang="de-DE" dirty="0"/>
              <a:t> 400 </a:t>
            </a:r>
            <a:r>
              <a:rPr lang="de-DE" dirty="0" err="1"/>
              <a:t>responses</a:t>
            </a:r>
            <a:r>
              <a:rPr lang="de-DE" dirty="0"/>
              <a:t> </a:t>
            </a:r>
            <a:r>
              <a:rPr lang="de-DE" dirty="0" err="1"/>
              <a:t>that</a:t>
            </a:r>
            <a:r>
              <a:rPr lang="de-DE" dirty="0"/>
              <a:t> </a:t>
            </a:r>
            <a:r>
              <a:rPr lang="de-DE" dirty="0" err="1"/>
              <a:t>allow</a:t>
            </a:r>
            <a:r>
              <a:rPr lang="de-DE" dirty="0"/>
              <a:t> </a:t>
            </a:r>
            <a:r>
              <a:rPr lang="de-DE" dirty="0" err="1"/>
              <a:t>us</a:t>
            </a:r>
            <a:r>
              <a:rPr lang="de-DE" dirty="0"/>
              <a:t> </a:t>
            </a:r>
            <a:r>
              <a:rPr lang="de-DE" dirty="0" err="1"/>
              <a:t>to</a:t>
            </a:r>
            <a:r>
              <a:rPr lang="de-DE" dirty="0"/>
              <a:t> </a:t>
            </a:r>
            <a:r>
              <a:rPr lang="de-DE" dirty="0" err="1"/>
              <a:t>draw</a:t>
            </a:r>
            <a:r>
              <a:rPr lang="de-DE" dirty="0"/>
              <a:t> </a:t>
            </a:r>
            <a:r>
              <a:rPr lang="de-DE" dirty="0" err="1"/>
              <a:t>conclusions</a:t>
            </a:r>
            <a:r>
              <a:rPr lang="de-DE" dirty="0"/>
              <a:t>.</a:t>
            </a:r>
          </a:p>
          <a:p>
            <a:pPr eaLnBrk="1" hangingPunct="1">
              <a:spcBef>
                <a:spcPct val="0"/>
              </a:spcBef>
            </a:pPr>
            <a:endParaRPr lang="ru-RU" dirty="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05B1E-0F7B-488E-AB4F-BA4EB0A9F368}" type="slidenum">
              <a:rPr lang="ru-RU" smtClean="0">
                <a:latin typeface="Calibri" pitchFamily="34" charset="0"/>
              </a:rPr>
              <a:pPr/>
              <a:t>5</a:t>
            </a:fld>
            <a:endParaRPr lang="ru-RU" dirty="0">
              <a:latin typeface="Calibri" pitchFamily="34" charset="0"/>
            </a:endParaRPr>
          </a:p>
        </p:txBody>
      </p:sp>
    </p:spTree>
    <p:extLst>
      <p:ext uri="{BB962C8B-B14F-4D97-AF65-F5344CB8AC3E}">
        <p14:creationId xmlns:p14="http://schemas.microsoft.com/office/powerpoint/2010/main" val="21737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mn-ea"/>
                <a:cs typeface="+mn-cs"/>
              </a:rPr>
              <a:t>6. After COVID19, the business of the Southern Russia will be develop by V-shaped recovery, with low profit, costs and salary, based on its own sources of financing, the use of new machines and equipment, its own and open data, education and skills of employees, a high level of social responsibility towards staff, customers and partners in the presence of transparent markets and competitive prices</a:t>
            </a:r>
            <a:r>
              <a:rPr lang="ru-RU" dirty="0">
                <a:effectLst/>
              </a:rPr>
              <a:t> </a:t>
            </a:r>
            <a:endParaRPr lang="ru-RU" dirty="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05B1E-0F7B-488E-AB4F-BA4EB0A9F368}" type="slidenum">
              <a:rPr lang="ru-RU" smtClean="0">
                <a:latin typeface="Calibri" pitchFamily="34" charset="0"/>
              </a:rPr>
              <a:pPr/>
              <a:t>6</a:t>
            </a:fld>
            <a:endParaRPr lang="ru-RU" dirty="0">
              <a:latin typeface="Calibri" pitchFamily="34" charset="0"/>
            </a:endParaRPr>
          </a:p>
        </p:txBody>
      </p:sp>
    </p:spTree>
    <p:extLst>
      <p:ext uri="{BB962C8B-B14F-4D97-AF65-F5344CB8AC3E}">
        <p14:creationId xmlns:p14="http://schemas.microsoft.com/office/powerpoint/2010/main" val="3499276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1"/>
          <p:cNvPicPr>
            <a:picLocks noChangeAspect="1"/>
          </p:cNvPicPr>
          <p:nvPr userDrawn="1"/>
        </p:nvPicPr>
        <p:blipFill>
          <a:blip r:embed="rId2" cstate="print"/>
          <a:srcRect/>
          <a:stretch>
            <a:fillRect/>
          </a:stretch>
        </p:blipFill>
        <p:spPr bwMode="auto">
          <a:xfrm>
            <a:off x="395288" y="6245225"/>
            <a:ext cx="1879600" cy="382588"/>
          </a:xfrm>
          <a:prstGeom prst="rect">
            <a:avLst/>
          </a:prstGeom>
          <a:noFill/>
          <a:ln w="9525">
            <a:noFill/>
            <a:miter lim="800000"/>
            <a:headEnd/>
            <a:tailEnd/>
          </a:ln>
        </p:spPr>
      </p:pic>
      <p:cxnSp>
        <p:nvCxnSpPr>
          <p:cNvPr id="5" name="Прямая соединительная линия 7"/>
          <p:cNvCxnSpPr/>
          <p:nvPr userDrawn="1"/>
        </p:nvCxnSpPr>
        <p:spPr>
          <a:xfrm>
            <a:off x="2700338" y="6524625"/>
            <a:ext cx="5327650"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7" name="Rectangle 4"/>
          <p:cNvSpPr>
            <a:spLocks noGrp="1" noChangeArrowheads="1"/>
          </p:cNvSpPr>
          <p:nvPr>
            <p:ph type="dt" sz="half" idx="10"/>
          </p:nvPr>
        </p:nvSpPr>
        <p:spPr/>
        <p:txBody>
          <a:bodyPr/>
          <a:lstStyle>
            <a:lvl1pPr>
              <a:defRPr/>
            </a:lvl1pPr>
          </a:lstStyle>
          <a:p>
            <a:pPr>
              <a:defRPr/>
            </a:pPr>
            <a:fld id="{6129DECC-FE4C-4B83-98DC-E453421FC987}" type="datetime1">
              <a:rPr lang="ru-RU"/>
              <a:pPr>
                <a:defRPr/>
              </a:pPr>
              <a:t>11.05.2020</a:t>
            </a:fld>
            <a:endParaRPr lang="ru-RU" dirty="0"/>
          </a:p>
        </p:txBody>
      </p:sp>
      <p:sp>
        <p:nvSpPr>
          <p:cNvPr id="8" name="Rectangle 5"/>
          <p:cNvSpPr>
            <a:spLocks noGrp="1" noChangeArrowheads="1"/>
          </p:cNvSpPr>
          <p:nvPr>
            <p:ph type="ftr" sz="quarter" idx="11"/>
          </p:nvPr>
        </p:nvSpPr>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p:txBody>
          <a:bodyPr/>
          <a:lstStyle>
            <a:lvl1pPr>
              <a:defRPr/>
            </a:lvl1pPr>
          </a:lstStyle>
          <a:p>
            <a:pPr>
              <a:defRPr/>
            </a:pPr>
            <a:fld id="{782E4624-F830-453C-9E6F-D6B22FBF3DB1}" type="slidenum">
              <a:rPr lang="ru-RU"/>
              <a:pPr>
                <a:defRPr/>
              </a:pPr>
              <a:t>‹#›</a:t>
            </a:fld>
            <a:endParaRPr lang="ru-RU" dirty="0"/>
          </a:p>
        </p:txBody>
      </p:sp>
      <p:sp>
        <p:nvSpPr>
          <p:cNvPr id="10" name="Заголовок 1"/>
          <p:cNvSpPr txBox="1">
            <a:spLocks/>
          </p:cNvSpPr>
          <p:nvPr userDrawn="1"/>
        </p:nvSpPr>
        <p:spPr bwMode="auto">
          <a:xfrm>
            <a:off x="0" y="163286"/>
            <a:ext cx="8335963" cy="474663"/>
          </a:xfrm>
          <a:prstGeom prst="rect">
            <a:avLst/>
          </a:prstGeom>
          <a:solidFill>
            <a:srgbClr val="5CDE04"/>
          </a:solidFill>
          <a:ln w="9525">
            <a:noFill/>
            <a:miter lim="800000"/>
            <a:headEnd/>
            <a:tailEnd/>
          </a:ln>
        </p:spPr>
        <p:txBody>
          <a:bodyPr anchor="ctr"/>
          <a:lstStyle/>
          <a:p>
            <a:r>
              <a:rPr lang="ru-RU" sz="3200" b="1" dirty="0">
                <a:solidFill>
                  <a:srgbClr val="FFFF00"/>
                </a:solidFill>
                <a:latin typeface="Times New Roman" charset="0"/>
                <a:ea typeface="Arial" charset="0"/>
                <a:cs typeface="Times New Roman" charset="0"/>
              </a:rPr>
              <a:t> </a:t>
            </a:r>
            <a:endParaRPr lang="ru-RU" sz="2800" b="1" dirty="0">
              <a:solidFill>
                <a:srgbClr val="FFFF00"/>
              </a:solidFill>
              <a:latin typeface="Times New Roman" charset="0"/>
              <a:ea typeface="Arial" charset="0"/>
              <a:cs typeface="Times New Roman" charset="0"/>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D6309FF3-BB93-43F2-9F1E-5809C72523B6}" type="datetime1">
              <a:rPr lang="ru-RU"/>
              <a:pPr>
                <a:defRPr/>
              </a:pPr>
              <a:t>11.05.2020</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C96C3A98-2FE6-4896-B145-017A0444C58F}" type="slidenum">
              <a:rPr lang="ru-RU"/>
              <a:pPr>
                <a:defRPr/>
              </a:pPr>
              <a:t>‹#›</a:t>
            </a:fld>
            <a:endParaRPr lang="ru-RU"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4157FAA2-4D62-4D06-9A95-7DD3A6883196}" type="datetime1">
              <a:rPr lang="ru-RU"/>
              <a:pPr>
                <a:defRPr/>
              </a:pPr>
              <a:t>11.05.2020</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8B9472F8-5B19-4E54-8DAB-5AB0E1C32632}" type="slidenum">
              <a:rPr lang="ru-RU"/>
              <a:pPr>
                <a:defRPr/>
              </a:pPr>
              <a:t>‹#›</a:t>
            </a:fld>
            <a:endParaRPr lang="ru-RU"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fld id="{69CB4D01-C706-4CB5-907A-00FAD543D198}" type="datetime1">
              <a:rPr lang="ru-RU"/>
              <a:pPr>
                <a:defRPr/>
              </a:pPr>
              <a:t>11.05.2020</a:t>
            </a:fld>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FB4E179B-DFAD-41C6-86E8-45D186A070C8}" type="slidenum">
              <a:rPr lang="ru-RU"/>
              <a:pPr>
                <a:defRPr/>
              </a:pPr>
              <a:t>‹#›</a:t>
            </a:fld>
            <a:endParaRPr lang="ru-RU"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r>
              <a:rPr lang="ru-RU" noProof="0" dirty="0"/>
              <a:t>Щелкните значок. чтобы добавить таблицу</a:t>
            </a:r>
          </a:p>
        </p:txBody>
      </p:sp>
      <p:sp>
        <p:nvSpPr>
          <p:cNvPr id="4" name="Rectangle 4"/>
          <p:cNvSpPr>
            <a:spLocks noGrp="1" noChangeArrowheads="1"/>
          </p:cNvSpPr>
          <p:nvPr>
            <p:ph type="dt" sz="half" idx="10"/>
          </p:nvPr>
        </p:nvSpPr>
        <p:spPr>
          <a:ln/>
        </p:spPr>
        <p:txBody>
          <a:bodyPr/>
          <a:lstStyle>
            <a:lvl1pPr>
              <a:defRPr/>
            </a:lvl1pPr>
          </a:lstStyle>
          <a:p>
            <a:pPr>
              <a:defRPr/>
            </a:pPr>
            <a:fld id="{6161A2F6-6CA1-4E06-BCF7-BB4123DF4335}" type="datetime1">
              <a:rPr lang="ru-RU"/>
              <a:pPr>
                <a:defRPr/>
              </a:pPr>
              <a:t>11.05.2020</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F75A79A2-7BEA-4E86-9334-907E5E1F2F3F}" type="slidenum">
              <a:rPr lang="ru-RU"/>
              <a:pPr>
                <a:defRPr/>
              </a:pPr>
              <a:t>‹#›</a:t>
            </a:fld>
            <a:endParaRPr lang="ru-RU"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8EF17127-D37F-449F-95DF-BC9AF7B0972E}" type="datetime1">
              <a:rPr lang="ru-RU"/>
              <a:pPr>
                <a:defRPr/>
              </a:pPr>
              <a:t>11.05.2020</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126F5975-3B71-4BEA-B38E-DB7829FBAEFF}" type="slidenum">
              <a:rPr lang="ru-RU"/>
              <a:pPr>
                <a:defRPr/>
              </a:pPr>
              <a:t>‹#›</a:t>
            </a:fld>
            <a:endParaRPr lang="ru-RU"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AED5B0DA-1BFD-451E-8697-7A3DC09BAA2F}" type="datetime1">
              <a:rPr lang="ru-RU"/>
              <a:pPr>
                <a:defRPr/>
              </a:pPr>
              <a:t>11.05.2020</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BF840C09-C525-4272-A131-3FC89E8708B4}" type="slidenum">
              <a:rPr lang="ru-RU"/>
              <a:pPr>
                <a:defRPr/>
              </a:pPr>
              <a:t>‹#›</a:t>
            </a:fld>
            <a:endParaRPr lang="ru-RU"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fld id="{84FD7B46-6DFC-4F4A-8FDF-739C052D4553}" type="datetime1">
              <a:rPr lang="ru-RU"/>
              <a:pPr>
                <a:defRPr/>
              </a:pPr>
              <a:t>11.05.2020</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ECF57A70-E6FA-46CD-8E15-7B6FBC6337DF}" type="slidenum">
              <a:rPr lang="ru-RU"/>
              <a:pPr>
                <a:defRPr/>
              </a:pPr>
              <a:t>‹#›</a:t>
            </a:fld>
            <a:endParaRPr lang="ru-RU"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fld id="{AC6437BC-5702-4050-B920-141252CA28D3}" type="datetime1">
              <a:rPr lang="ru-RU"/>
              <a:pPr>
                <a:defRPr/>
              </a:pPr>
              <a:t>11.05.2020</a:t>
            </a:fld>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A9C5E2FC-BE9F-4804-B77B-44619AB9680C}" type="slidenum">
              <a:rPr lang="ru-RU"/>
              <a:pPr>
                <a:defRPr/>
              </a:pPr>
              <a:t>‹#›</a:t>
            </a:fld>
            <a:endParaRPr lang="ru-RU"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fld id="{6D73ACB0-0F01-4CA0-AE6B-CAC776EB1616}" type="datetime1">
              <a:rPr lang="ru-RU"/>
              <a:pPr>
                <a:defRPr/>
              </a:pPr>
              <a:t>11.05.2020</a:t>
            </a:fld>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805E0E6C-83E5-4CC8-B50B-5710D640BABD}" type="slidenum">
              <a:rPr lang="ru-RU"/>
              <a:pPr>
                <a:defRPr/>
              </a:pPr>
              <a:t>‹#›</a:t>
            </a:fld>
            <a:endParaRPr lang="ru-RU"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fld id="{D08EA3FB-538D-491F-B41A-B5ADF1442C16}" type="datetime1">
              <a:rPr lang="ru-RU"/>
              <a:pPr>
                <a:defRPr/>
              </a:pPr>
              <a:t>11.05.2020</a:t>
            </a:fld>
            <a:endParaRPr lang="ru-RU" dirty="0"/>
          </a:p>
        </p:txBody>
      </p:sp>
      <p:sp>
        <p:nvSpPr>
          <p:cNvPr id="5" name="Rectangle 5"/>
          <p:cNvSpPr>
            <a:spLocks noGrp="1" noChangeArrowheads="1"/>
          </p:cNvSpPr>
          <p:nvPr>
            <p:ph type="ftr" sz="quarter" idx="11"/>
          </p:nvPr>
        </p:nvSpPr>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p:txBody>
          <a:bodyPr/>
          <a:lstStyle>
            <a:lvl1pPr>
              <a:defRPr/>
            </a:lvl1pPr>
          </a:lstStyle>
          <a:p>
            <a:pPr>
              <a:defRPr/>
            </a:pPr>
            <a:fld id="{B4608FC3-7196-49BC-8ED2-CD528E320E02}" type="slidenum">
              <a:rPr lang="ru-RU"/>
              <a:pPr>
                <a:defRPr/>
              </a:pPr>
              <a:t>‹#›</a:t>
            </a:fld>
            <a:endParaRPr lang="ru-RU" dirty="0"/>
          </a:p>
        </p:txBody>
      </p:sp>
      <p:sp>
        <p:nvSpPr>
          <p:cNvPr id="7" name="Заголовок 1"/>
          <p:cNvSpPr txBox="1">
            <a:spLocks/>
          </p:cNvSpPr>
          <p:nvPr userDrawn="1"/>
        </p:nvSpPr>
        <p:spPr bwMode="auto">
          <a:xfrm>
            <a:off x="0" y="163286"/>
            <a:ext cx="8335963" cy="474663"/>
          </a:xfrm>
          <a:prstGeom prst="rect">
            <a:avLst/>
          </a:prstGeom>
          <a:solidFill>
            <a:srgbClr val="5CDE04"/>
          </a:solidFill>
          <a:ln w="9525">
            <a:noFill/>
            <a:miter lim="800000"/>
            <a:headEnd/>
            <a:tailEnd/>
          </a:ln>
        </p:spPr>
        <p:txBody>
          <a:bodyPr anchor="ctr"/>
          <a:lstStyle/>
          <a:p>
            <a:r>
              <a:rPr lang="ru-RU" sz="3200" b="1" dirty="0">
                <a:solidFill>
                  <a:srgbClr val="FFFF00"/>
                </a:solidFill>
                <a:latin typeface="Times New Roman" charset="0"/>
                <a:ea typeface="Arial" charset="0"/>
                <a:cs typeface="Times New Roman" charset="0"/>
              </a:rPr>
              <a:t> </a:t>
            </a:r>
            <a:endParaRPr lang="ru-RU" sz="2800" b="1" dirty="0">
              <a:solidFill>
                <a:srgbClr val="FFFF00"/>
              </a:solidFill>
              <a:latin typeface="Times New Roman" charset="0"/>
              <a:ea typeface="Arial" charset="0"/>
              <a:cs typeface="Times New Roman" charset="0"/>
            </a:endParaRPr>
          </a:p>
        </p:txBody>
      </p:sp>
      <p:pic>
        <p:nvPicPr>
          <p:cNvPr id="8" name="Рисунок 1"/>
          <p:cNvPicPr>
            <a:picLocks noChangeAspect="1"/>
          </p:cNvPicPr>
          <p:nvPr userDrawn="1"/>
        </p:nvPicPr>
        <p:blipFill>
          <a:blip r:embed="rId2" cstate="print"/>
          <a:srcRect/>
          <a:stretch>
            <a:fillRect/>
          </a:stretch>
        </p:blipFill>
        <p:spPr bwMode="auto">
          <a:xfrm>
            <a:off x="395288" y="6245225"/>
            <a:ext cx="1879600" cy="382588"/>
          </a:xfrm>
          <a:prstGeom prst="rect">
            <a:avLst/>
          </a:prstGeom>
          <a:noFill/>
          <a:ln w="9525">
            <a:noFill/>
            <a:miter lim="800000"/>
            <a:headEnd/>
            <a:tailEnd/>
          </a:ln>
        </p:spPr>
      </p:pic>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0FC7A080-5A3E-453D-B5FE-210884CD8D41}" type="datetime1">
              <a:rPr lang="ru-RU"/>
              <a:pPr>
                <a:defRPr/>
              </a:pPr>
              <a:t>11.05.2020</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C168B2EE-AA93-4C29-9FDF-ED35FC7CED22}" type="slidenum">
              <a:rPr lang="ru-RU"/>
              <a:pPr>
                <a:defRPr/>
              </a:pPr>
              <a:t>‹#›</a:t>
            </a:fld>
            <a:endParaRPr lang="ru-RU"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Чтобы добавить рисунок. перетащите его на заполнитель или щелкните значок</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43A458A3-59DD-4287-B578-2758E24BD984}" type="datetime1">
              <a:rPr lang="ru-RU"/>
              <a:pPr>
                <a:defRPr/>
              </a:pPr>
              <a:t>11.05.2020</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90752018-DA2A-4856-AE0F-E6F09B8E57E3}" type="slidenum">
              <a:rPr lang="ru-RU"/>
              <a:pPr>
                <a:defRPr/>
              </a:pPr>
              <a:t>‹#›</a:t>
            </a:fld>
            <a:endParaRPr lang="ru-RU"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Arial" charset="0"/>
              </a:defRPr>
            </a:lvl1pPr>
          </a:lstStyle>
          <a:p>
            <a:pPr>
              <a:defRPr/>
            </a:pPr>
            <a:fld id="{606E1262-76F1-4C34-90F5-03094163F980}" type="datetime1">
              <a:rPr lang="ru-RU"/>
              <a:pPr>
                <a:defRPr/>
              </a:pPr>
              <a:t>11.05.2020</a:t>
            </a:fld>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Arial" charset="0"/>
                <a:cs typeface="Arial" charset="0"/>
              </a:defRPr>
            </a:lvl1pPr>
          </a:lstStyle>
          <a:p>
            <a:pPr>
              <a:defRPr/>
            </a:pPr>
            <a:endParaRPr lang="ru-RU" dirty="0"/>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Arial" charset="0"/>
              </a:defRPr>
            </a:lvl1pPr>
          </a:lstStyle>
          <a:p>
            <a:pPr>
              <a:defRPr/>
            </a:pPr>
            <a:fld id="{4A28679A-7A9B-4625-B9D8-F6040A4CB08C}"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63" r:id="rId7"/>
    <p:sldLayoutId id="2147483656" r:id="rId8"/>
    <p:sldLayoutId id="2147483655" r:id="rId9"/>
    <p:sldLayoutId id="2147483654" r:id="rId10"/>
    <p:sldLayoutId id="2147483653" r:id="rId11"/>
    <p:sldLayoutId id="2147483652" r:id="rId12"/>
    <p:sldLayoutId id="2147483651" r:id="rId13"/>
  </p:sldLayoutIdLst>
  <p:transition spd="slow"/>
  <p:hf hdr="0" ftr="0" dt="0"/>
  <p:txStyles>
    <p:title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https://encrypted-tbn0.gstatic.com/images?q=tbn%3AANd9GcTvtbNuskLKgQm_QQ5p_KUWsKaoPy_wwlENCFFswdm2dSHt47KH&amp;usqp=C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entrinvest.ru/"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1"/>
          <p:cNvPicPr>
            <a:picLocks noChangeAspect="1"/>
          </p:cNvPicPr>
          <p:nvPr/>
        </p:nvPicPr>
        <p:blipFill>
          <a:blip r:embed="rId3" cstate="print">
            <a:clrChange>
              <a:clrFrom>
                <a:srgbClr val="487930"/>
              </a:clrFrom>
              <a:clrTo>
                <a:srgbClr val="487930">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6" name="Заголовок 1"/>
          <p:cNvSpPr txBox="1">
            <a:spLocks/>
          </p:cNvSpPr>
          <p:nvPr/>
        </p:nvSpPr>
        <p:spPr>
          <a:xfrm>
            <a:off x="395288" y="4797425"/>
            <a:ext cx="2376487" cy="15113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ru-RU" sz="1600" spc="-100" dirty="0">
              <a:solidFill>
                <a:schemeClr val="bg1"/>
              </a:solidFill>
              <a:latin typeface="Pragmatica Bold" pitchFamily="34" charset="0"/>
            </a:endParaRPr>
          </a:p>
        </p:txBody>
      </p:sp>
      <p:sp>
        <p:nvSpPr>
          <p:cNvPr id="17412" name="Заголовок 1"/>
          <p:cNvSpPr txBox="1">
            <a:spLocks/>
          </p:cNvSpPr>
          <p:nvPr/>
        </p:nvSpPr>
        <p:spPr bwMode="auto">
          <a:xfrm>
            <a:off x="165101" y="3047891"/>
            <a:ext cx="6049962" cy="302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br>
              <a:rPr kumimoji="0" lang="en-US" b="1" dirty="0">
                <a:solidFill>
                  <a:srgbClr val="FFE100"/>
                </a:solidFill>
                <a:latin typeface="Pragmatica Bold" charset="0"/>
              </a:rPr>
            </a:br>
            <a:endParaRPr kumimoji="0" lang="en-US" b="1" dirty="0">
              <a:solidFill>
                <a:schemeClr val="bg1"/>
              </a:solidFill>
              <a:latin typeface="Times New Roman" charset="0"/>
              <a:cs typeface="Times New Roman" charset="0"/>
            </a:endParaRPr>
          </a:p>
          <a:p>
            <a:endParaRPr kumimoji="0" lang="en-US" b="1" dirty="0">
              <a:solidFill>
                <a:schemeClr val="bg1"/>
              </a:solidFill>
              <a:latin typeface="Times New Roman" charset="0"/>
              <a:cs typeface="Times New Roman" charset="0"/>
            </a:endParaRPr>
          </a:p>
          <a:p>
            <a:endParaRPr kumimoji="0" lang="en-US" b="1" dirty="0">
              <a:solidFill>
                <a:schemeClr val="bg1"/>
              </a:solidFill>
              <a:latin typeface="Times New Roman" charset="0"/>
              <a:cs typeface="Times New Roman" charset="0"/>
            </a:endParaRPr>
          </a:p>
          <a:p>
            <a:endParaRPr kumimoji="0" lang="en-US" b="1" dirty="0">
              <a:solidFill>
                <a:schemeClr val="bg1"/>
              </a:solidFill>
              <a:latin typeface="Times New Roman" charset="0"/>
              <a:cs typeface="Times New Roman" charset="0"/>
            </a:endParaRPr>
          </a:p>
          <a:p>
            <a:endParaRPr kumimoji="0" lang="en-US" b="1" dirty="0">
              <a:solidFill>
                <a:schemeClr val="bg1"/>
              </a:solidFill>
              <a:latin typeface="Times New Roman" charset="0"/>
              <a:cs typeface="Times New Roman" charset="0"/>
            </a:endParaRPr>
          </a:p>
        </p:txBody>
      </p:sp>
      <p:sp>
        <p:nvSpPr>
          <p:cNvPr id="11" name="Заголовок 1"/>
          <p:cNvSpPr>
            <a:spLocks noGrp="1"/>
          </p:cNvSpPr>
          <p:nvPr>
            <p:ph type="ctrTitle"/>
          </p:nvPr>
        </p:nvSpPr>
        <p:spPr>
          <a:xfrm>
            <a:off x="0" y="1462312"/>
            <a:ext cx="9001125" cy="807363"/>
          </a:xfrm>
        </p:spPr>
        <p:txBody>
          <a:bodyPr/>
          <a:lstStyle/>
          <a:p>
            <a:pPr eaLnBrk="1" hangingPunct="1"/>
            <a:r>
              <a:rPr kumimoji="0" lang="en-GB" sz="4800" b="1" kern="1200" dirty="0">
                <a:solidFill>
                  <a:srgbClr val="FFFF00"/>
                </a:solidFill>
                <a:latin typeface="Pragmatica Bold"/>
                <a:cs typeface="Times New Roman" pitchFamily="18" charset="0"/>
              </a:rPr>
              <a:t>Distance</a:t>
            </a:r>
            <a:r>
              <a:rPr kumimoji="0" lang="de-DE" sz="4800" b="1" kern="1200" dirty="0">
                <a:solidFill>
                  <a:srgbClr val="FFFF00"/>
                </a:solidFill>
                <a:latin typeface="Pragmatica Bold"/>
                <a:cs typeface="Times New Roman" pitchFamily="18" charset="0"/>
              </a:rPr>
              <a:t> Economy Design </a:t>
            </a:r>
            <a:r>
              <a:rPr kumimoji="0" lang="en-GB" sz="4800" b="1" kern="1200" dirty="0">
                <a:solidFill>
                  <a:srgbClr val="FFFF00"/>
                </a:solidFill>
                <a:latin typeface="Pragmatica Bold"/>
                <a:cs typeface="Times New Roman" pitchFamily="18" charset="0"/>
              </a:rPr>
              <a:t>Concept</a:t>
            </a:r>
            <a:r>
              <a:rPr kumimoji="0" lang="de-DE" sz="4800" b="1" kern="1200" dirty="0">
                <a:solidFill>
                  <a:srgbClr val="FFFF00"/>
                </a:solidFill>
                <a:latin typeface="Pragmatica Bold"/>
                <a:cs typeface="Times New Roman" pitchFamily="18" charset="0"/>
              </a:rPr>
              <a:t> </a:t>
            </a:r>
          </a:p>
        </p:txBody>
      </p:sp>
      <p:pic>
        <p:nvPicPr>
          <p:cNvPr id="12" name="Picture 2" descr="C:\Users\u00879\AppData\Local\Temp\15995\notes892339\лого англ.png"/>
          <p:cNvPicPr>
            <a:picLocks noChangeAspect="1" noChangeArrowheads="1"/>
          </p:cNvPicPr>
          <p:nvPr/>
        </p:nvPicPr>
        <p:blipFill>
          <a:blip r:embed="rId4" cstate="print"/>
          <a:srcRect/>
          <a:stretch>
            <a:fillRect/>
          </a:stretch>
        </p:blipFill>
        <p:spPr bwMode="auto">
          <a:xfrm>
            <a:off x="4979406" y="392917"/>
            <a:ext cx="3656364" cy="747820"/>
          </a:xfrm>
          <a:prstGeom prst="rect">
            <a:avLst/>
          </a:prstGeom>
          <a:noFill/>
        </p:spPr>
      </p:pic>
      <p:sp>
        <p:nvSpPr>
          <p:cNvPr id="9" name="Text Box 19">
            <a:extLst>
              <a:ext uri="{FF2B5EF4-FFF2-40B4-BE49-F238E27FC236}">
                <a16:creationId xmlns:a16="http://schemas.microsoft.com/office/drawing/2014/main" id="{E8C04F00-7999-C64F-A4A9-CE3B49A6F60B}"/>
              </a:ext>
            </a:extLst>
          </p:cNvPr>
          <p:cNvSpPr txBox="1">
            <a:spLocks noChangeArrowheads="1"/>
          </p:cNvSpPr>
          <p:nvPr/>
        </p:nvSpPr>
        <p:spPr bwMode="auto">
          <a:xfrm>
            <a:off x="0" y="3429000"/>
            <a:ext cx="61436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MS PGothic" panose="020B0600070205080204" pitchFamily="34" charset="-128"/>
              </a:defRPr>
            </a:lvl1pPr>
            <a:lvl2pPr marL="742950" indent="-285750">
              <a:defRPr kumimoji="1" sz="2400">
                <a:solidFill>
                  <a:schemeClr val="tx1"/>
                </a:solidFill>
                <a:latin typeface="Tahoma" panose="020B0604030504040204" pitchFamily="34" charset="0"/>
                <a:ea typeface="MS PGothic" panose="020B0600070205080204" pitchFamily="34" charset="-128"/>
              </a:defRPr>
            </a:lvl2pPr>
            <a:lvl3pPr marL="1143000" indent="-228600">
              <a:defRPr kumimoji="1" sz="2400">
                <a:solidFill>
                  <a:schemeClr val="tx1"/>
                </a:solidFill>
                <a:latin typeface="Tahoma" panose="020B0604030504040204" pitchFamily="34" charset="0"/>
                <a:ea typeface="MS PGothic" panose="020B0600070205080204" pitchFamily="34" charset="-128"/>
              </a:defRPr>
            </a:lvl3pPr>
            <a:lvl4pPr marL="1600200" indent="-228600">
              <a:defRPr kumimoji="1" sz="2400">
                <a:solidFill>
                  <a:schemeClr val="tx1"/>
                </a:solidFill>
                <a:latin typeface="Tahoma" panose="020B0604030504040204" pitchFamily="34" charset="0"/>
                <a:ea typeface="MS PGothic" panose="020B0600070205080204" pitchFamily="34" charset="-128"/>
              </a:defRPr>
            </a:lvl4pPr>
            <a:lvl5pPr marL="2057400" indent="-228600">
              <a:defRPr kumimoji="1" sz="2400">
                <a:solidFill>
                  <a:schemeClr val="tx1"/>
                </a:solidFill>
                <a:latin typeface="Tahoma" panose="020B0604030504040204" pitchFamily="34" charset="0"/>
                <a:ea typeface="MS PGothic" panose="020B0600070205080204" pitchFamily="34" charset="-128"/>
              </a:defRPr>
            </a:lvl5pPr>
            <a:lvl6pPr marL="2514600" indent="-228600" fontAlgn="base">
              <a:spcBef>
                <a:spcPct val="0"/>
              </a:spcBef>
              <a:spcAft>
                <a:spcPct val="0"/>
              </a:spcAft>
              <a:defRPr kumimoji="1" sz="2400">
                <a:solidFill>
                  <a:schemeClr val="tx1"/>
                </a:solidFill>
                <a:latin typeface="Tahoma" panose="020B0604030504040204" pitchFamily="34" charset="0"/>
                <a:ea typeface="MS PGothic" panose="020B0600070205080204" pitchFamily="34" charset="-128"/>
              </a:defRPr>
            </a:lvl6pPr>
            <a:lvl7pPr marL="2971800" indent="-228600" fontAlgn="base">
              <a:spcBef>
                <a:spcPct val="0"/>
              </a:spcBef>
              <a:spcAft>
                <a:spcPct val="0"/>
              </a:spcAft>
              <a:defRPr kumimoji="1" sz="2400">
                <a:solidFill>
                  <a:schemeClr val="tx1"/>
                </a:solidFill>
                <a:latin typeface="Tahoma" panose="020B0604030504040204" pitchFamily="34" charset="0"/>
                <a:ea typeface="MS PGothic" panose="020B0600070205080204" pitchFamily="34" charset="-128"/>
              </a:defRPr>
            </a:lvl7pPr>
            <a:lvl8pPr marL="3429000" indent="-228600" fontAlgn="base">
              <a:spcBef>
                <a:spcPct val="0"/>
              </a:spcBef>
              <a:spcAft>
                <a:spcPct val="0"/>
              </a:spcAft>
              <a:defRPr kumimoji="1" sz="2400">
                <a:solidFill>
                  <a:schemeClr val="tx1"/>
                </a:solidFill>
                <a:latin typeface="Tahoma" panose="020B0604030504040204" pitchFamily="34" charset="0"/>
                <a:ea typeface="MS PGothic" panose="020B0600070205080204" pitchFamily="34" charset="-128"/>
              </a:defRPr>
            </a:lvl8pPr>
            <a:lvl9pPr marL="3886200" indent="-228600" fontAlgn="base">
              <a:spcBef>
                <a:spcPct val="0"/>
              </a:spcBef>
              <a:spcAft>
                <a:spcPct val="0"/>
              </a:spcAft>
              <a:defRPr kumimoji="1" sz="2400">
                <a:solidFill>
                  <a:schemeClr val="tx1"/>
                </a:solidFill>
                <a:latin typeface="Tahoma" panose="020B0604030504040204" pitchFamily="34" charset="0"/>
                <a:ea typeface="MS PGothic" panose="020B0600070205080204" pitchFamily="34" charset="-128"/>
              </a:defRPr>
            </a:lvl9pPr>
          </a:lstStyle>
          <a:p>
            <a:r>
              <a:rPr kumimoji="0" lang="en-GB" b="1" dirty="0" err="1">
                <a:solidFill>
                  <a:schemeClr val="bg1"/>
                </a:solidFill>
                <a:latin typeface="Pragmatica Bold"/>
                <a:cs typeface="Times New Roman" pitchFamily="18" charset="0"/>
              </a:rPr>
              <a:t>Dr.</a:t>
            </a:r>
            <a:r>
              <a:rPr kumimoji="0" lang="en-GB" b="1" dirty="0">
                <a:solidFill>
                  <a:schemeClr val="bg1"/>
                </a:solidFill>
                <a:latin typeface="Pragmatica Bold"/>
                <a:cs typeface="Times New Roman" pitchFamily="18" charset="0"/>
              </a:rPr>
              <a:t> </a:t>
            </a:r>
            <a:r>
              <a:rPr kumimoji="0" lang="en-GB" b="1" dirty="0" err="1">
                <a:solidFill>
                  <a:schemeClr val="bg1"/>
                </a:solidFill>
                <a:latin typeface="Pragmatica Bold"/>
                <a:cs typeface="Times New Roman" pitchFamily="18" charset="0"/>
              </a:rPr>
              <a:t>Prof.</a:t>
            </a:r>
            <a:r>
              <a:rPr kumimoji="0" lang="en-GB" b="1" dirty="0">
                <a:solidFill>
                  <a:schemeClr val="bg1"/>
                </a:solidFill>
                <a:latin typeface="Pragmatica Bold"/>
                <a:cs typeface="Times New Roman" pitchFamily="18" charset="0"/>
              </a:rPr>
              <a:t> </a:t>
            </a:r>
            <a:r>
              <a:rPr kumimoji="0" lang="en-GB" b="1" dirty="0" err="1">
                <a:solidFill>
                  <a:schemeClr val="bg1"/>
                </a:solidFill>
                <a:latin typeface="Pragmatica Bold"/>
                <a:cs typeface="Times New Roman" pitchFamily="18" charset="0"/>
              </a:rPr>
              <a:t>Vasily</a:t>
            </a:r>
            <a:r>
              <a:rPr kumimoji="0" lang="en-GB" b="1" dirty="0">
                <a:solidFill>
                  <a:schemeClr val="bg1"/>
                </a:solidFill>
                <a:latin typeface="Pragmatica Bold"/>
                <a:cs typeface="Times New Roman" pitchFamily="18" charset="0"/>
              </a:rPr>
              <a:t> </a:t>
            </a:r>
            <a:r>
              <a:rPr kumimoji="0" lang="en-GB" b="1" dirty="0" err="1">
                <a:solidFill>
                  <a:schemeClr val="bg1"/>
                </a:solidFill>
                <a:latin typeface="Pragmatica Bold"/>
                <a:cs typeface="Times New Roman" pitchFamily="18" charset="0"/>
              </a:rPr>
              <a:t>Vysokov</a:t>
            </a:r>
            <a:r>
              <a:rPr kumimoji="0" lang="en-GB" b="1" dirty="0">
                <a:solidFill>
                  <a:schemeClr val="bg1"/>
                </a:solidFill>
                <a:latin typeface="Pragmatica Bold"/>
                <a:cs typeface="Times New Roman" pitchFamily="18" charset="0"/>
              </a:rPr>
              <a:t>, </a:t>
            </a:r>
          </a:p>
          <a:p>
            <a:r>
              <a:rPr kumimoji="0" lang="en-GB" b="1" dirty="0">
                <a:solidFill>
                  <a:schemeClr val="bg1"/>
                </a:solidFill>
                <a:latin typeface="Pragmatica Bold"/>
                <a:cs typeface="Times New Roman" pitchFamily="18" charset="0"/>
              </a:rPr>
              <a:t>Rostov State University of Economics, </a:t>
            </a:r>
          </a:p>
          <a:p>
            <a:r>
              <a:rPr kumimoji="0" lang="en-GB" b="1" dirty="0">
                <a:solidFill>
                  <a:schemeClr val="bg1"/>
                </a:solidFill>
                <a:latin typeface="Pragmatica Bold"/>
                <a:cs typeface="Times New Roman" pitchFamily="18" charset="0"/>
              </a:rPr>
              <a:t>Chairman of the Board of Directors of </a:t>
            </a:r>
          </a:p>
          <a:p>
            <a:r>
              <a:rPr kumimoji="0" lang="en-GB" b="1" dirty="0" err="1">
                <a:solidFill>
                  <a:schemeClr val="bg1"/>
                </a:solidFill>
                <a:latin typeface="Pragmatica Bold"/>
                <a:cs typeface="Times New Roman" pitchFamily="18" charset="0"/>
              </a:rPr>
              <a:t>Center</a:t>
            </a:r>
            <a:r>
              <a:rPr kumimoji="0" lang="en-GB" b="1" dirty="0">
                <a:solidFill>
                  <a:schemeClr val="bg1"/>
                </a:solidFill>
                <a:latin typeface="Pragmatica Bold"/>
                <a:cs typeface="Times New Roman" pitchFamily="18" charset="0"/>
              </a:rPr>
              <a:t>-</a:t>
            </a:r>
            <a:r>
              <a:rPr kumimoji="0" lang="en-US" b="1" dirty="0" err="1">
                <a:solidFill>
                  <a:schemeClr val="bg1"/>
                </a:solidFill>
                <a:latin typeface="Pragmatica Bold"/>
                <a:cs typeface="Times New Roman" pitchFamily="18" charset="0"/>
              </a:rPr>
              <a:t>i</a:t>
            </a:r>
            <a:r>
              <a:rPr kumimoji="0" lang="en-GB" b="1" dirty="0" err="1">
                <a:solidFill>
                  <a:schemeClr val="bg1"/>
                </a:solidFill>
                <a:latin typeface="Pragmatica Bold"/>
                <a:cs typeface="Times New Roman" pitchFamily="18" charset="0"/>
              </a:rPr>
              <a:t>nvest</a:t>
            </a:r>
            <a:r>
              <a:rPr kumimoji="0" lang="en-GB" b="1" dirty="0">
                <a:solidFill>
                  <a:schemeClr val="bg1"/>
                </a:solidFill>
                <a:latin typeface="Pragmatica Bold"/>
                <a:cs typeface="Times New Roman" pitchFamily="18" charset="0"/>
              </a:rPr>
              <a:t> Bank </a:t>
            </a:r>
          </a:p>
          <a:p>
            <a:endParaRPr kumimoji="0" lang="en-GB" b="1" dirty="0">
              <a:solidFill>
                <a:schemeClr val="bg1"/>
              </a:solidFill>
              <a:latin typeface="Pragmatica Bold"/>
              <a:cs typeface="Times New Roman" pitchFamily="18" charset="0"/>
            </a:endParaRPr>
          </a:p>
          <a:p>
            <a:endParaRPr kumimoji="0" lang="en-GB" b="1" dirty="0">
              <a:solidFill>
                <a:schemeClr val="bg1"/>
              </a:solidFill>
              <a:latin typeface="Pragmatica Bold"/>
              <a:cs typeface="Times New Roman" pitchFamily="18" charset="0"/>
            </a:endParaRPr>
          </a:p>
          <a:p>
            <a:r>
              <a:rPr kumimoji="0" lang="en-GB" b="1" dirty="0">
                <a:solidFill>
                  <a:schemeClr val="bg1"/>
                </a:solidFill>
                <a:latin typeface="Pragmatica Bold"/>
                <a:cs typeface="Times New Roman" pitchFamily="18" charset="0"/>
              </a:rPr>
              <a:t>Rostov-on-Don</a:t>
            </a:r>
          </a:p>
          <a:p>
            <a:r>
              <a:rPr kumimoji="0" lang="en-GB" b="1" dirty="0">
                <a:solidFill>
                  <a:schemeClr val="bg1"/>
                </a:solidFill>
                <a:latin typeface="Pragmatica Bold"/>
                <a:cs typeface="Times New Roman" pitchFamily="18" charset="0"/>
              </a:rPr>
              <a:t>Russia</a:t>
            </a:r>
          </a:p>
          <a:p>
            <a:r>
              <a:rPr kumimoji="0" lang="en-GB" b="1" dirty="0">
                <a:solidFill>
                  <a:schemeClr val="bg1"/>
                </a:solidFill>
                <a:latin typeface="Pragmatica Book"/>
                <a:cs typeface="Times New Roman" charset="0"/>
              </a:rPr>
              <a:t>8 May 2020</a:t>
            </a:r>
          </a:p>
          <a:p>
            <a:endParaRPr kumimoji="0" lang="en-GB" altLang="ru-RU"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38543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2700338" y="6524625"/>
            <a:ext cx="5327650"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Номер слайда 5"/>
          <p:cNvSpPr txBox="1">
            <a:spLocks noGrp="1"/>
          </p:cNvSpPr>
          <p:nvPr/>
        </p:nvSpPr>
        <p:spPr bwMode="auto">
          <a:xfrm>
            <a:off x="7885113" y="6381750"/>
            <a:ext cx="692150" cy="254000"/>
          </a:xfrm>
          <a:prstGeom prst="rect">
            <a:avLst/>
          </a:prstGeom>
          <a:noFill/>
          <a:ln w="9525">
            <a:noFill/>
            <a:miter lim="800000"/>
            <a:headEnd/>
            <a:tailEnd/>
          </a:ln>
        </p:spPr>
        <p:txBody>
          <a:bodyPr/>
          <a:lstStyle/>
          <a:p>
            <a:pPr algn="r"/>
            <a:fld id="{751846D6-10EE-41D4-8D1D-B3582E3297DE}" type="slidenum">
              <a:rPr lang="ru-RU" sz="1600" b="1" smtClean="0">
                <a:latin typeface="Pragmatica Book"/>
              </a:rPr>
              <a:pPr algn="r"/>
              <a:t>2</a:t>
            </a:fld>
            <a:endParaRPr lang="ru-RU" sz="1600" b="1" dirty="0">
              <a:latin typeface="Pragmatica Book"/>
            </a:endParaRPr>
          </a:p>
        </p:txBody>
      </p:sp>
      <p:sp>
        <p:nvSpPr>
          <p:cNvPr id="11" name="Прямоугольник 10"/>
          <p:cNvSpPr/>
          <p:nvPr/>
        </p:nvSpPr>
        <p:spPr>
          <a:xfrm>
            <a:off x="0" y="190381"/>
            <a:ext cx="8414238" cy="461665"/>
          </a:xfrm>
          <a:prstGeom prst="rect">
            <a:avLst/>
          </a:prstGeom>
        </p:spPr>
        <p:txBody>
          <a:bodyPr wrap="square">
            <a:spAutoFit/>
          </a:bodyPr>
          <a:lstStyle/>
          <a:p>
            <a:r>
              <a:rPr lang="en-US" sz="2400" b="1" dirty="0">
                <a:solidFill>
                  <a:srgbClr val="FFFF00"/>
                </a:solidFill>
                <a:latin typeface="Pragmatica Book"/>
                <a:ea typeface="Arial" charset="0"/>
                <a:cs typeface="Times New Roman" charset="0"/>
              </a:rPr>
              <a:t> </a:t>
            </a:r>
            <a:r>
              <a:rPr lang="en-US" sz="2400" b="1" dirty="0" err="1">
                <a:solidFill>
                  <a:srgbClr val="FFFF00"/>
                </a:solidFill>
                <a:latin typeface="Pragmatica Book"/>
                <a:ea typeface="Arial" charset="0"/>
                <a:cs typeface="Times New Roman" charset="0"/>
              </a:rPr>
              <a:t>ToR</a:t>
            </a:r>
            <a:endParaRPr lang="ru-RU" sz="2400" dirty="0"/>
          </a:p>
        </p:txBody>
      </p:sp>
      <p:sp>
        <p:nvSpPr>
          <p:cNvPr id="3" name="TextBox 2">
            <a:extLst>
              <a:ext uri="{FF2B5EF4-FFF2-40B4-BE49-F238E27FC236}">
                <a16:creationId xmlns:a16="http://schemas.microsoft.com/office/drawing/2014/main" id="{15BA7217-822A-FF4D-A9E9-5B28056F9BEC}"/>
              </a:ext>
            </a:extLst>
          </p:cNvPr>
          <p:cNvSpPr txBox="1"/>
          <p:nvPr/>
        </p:nvSpPr>
        <p:spPr>
          <a:xfrm>
            <a:off x="117351" y="634277"/>
            <a:ext cx="8516499" cy="1815882"/>
          </a:xfrm>
          <a:prstGeom prst="rect">
            <a:avLst/>
          </a:prstGeom>
          <a:noFill/>
        </p:spPr>
        <p:txBody>
          <a:bodyPr wrap="none" rtlCol="0">
            <a:spAutoFit/>
          </a:bodyPr>
          <a:lstStyle/>
          <a:p>
            <a:r>
              <a:rPr lang="en-US" sz="2800" b="1" dirty="0">
                <a:solidFill>
                  <a:srgbClr val="008000"/>
                </a:solidFill>
              </a:rPr>
              <a:t>- Transition economy: from A to B</a:t>
            </a:r>
          </a:p>
          <a:p>
            <a:endParaRPr lang="en-GB" sz="2800" b="1" dirty="0">
              <a:solidFill>
                <a:srgbClr val="008000"/>
              </a:solidFill>
            </a:endParaRPr>
          </a:p>
          <a:p>
            <a:r>
              <a:rPr lang="en-US" sz="2800" b="1" dirty="0">
                <a:solidFill>
                  <a:srgbClr val="008000"/>
                </a:solidFill>
              </a:rPr>
              <a:t>- Transformation economy: non-stop challenges </a:t>
            </a:r>
          </a:p>
          <a:p>
            <a:r>
              <a:rPr lang="en-US" sz="2800" b="1" dirty="0">
                <a:solidFill>
                  <a:srgbClr val="008000"/>
                </a:solidFill>
              </a:rPr>
              <a:t>                                             in non-stop crises</a:t>
            </a:r>
            <a:endParaRPr lang="ru-RU" sz="2800" b="1" dirty="0">
              <a:solidFill>
                <a:srgbClr val="008000"/>
              </a:solidFill>
            </a:endParaRPr>
          </a:p>
        </p:txBody>
      </p:sp>
      <p:sp>
        <p:nvSpPr>
          <p:cNvPr id="4" name="Овал 3">
            <a:extLst>
              <a:ext uri="{FF2B5EF4-FFF2-40B4-BE49-F238E27FC236}">
                <a16:creationId xmlns:a16="http://schemas.microsoft.com/office/drawing/2014/main" id="{7C721C38-4943-F84B-86AB-793E497AF382}"/>
              </a:ext>
            </a:extLst>
          </p:cNvPr>
          <p:cNvSpPr/>
          <p:nvPr/>
        </p:nvSpPr>
        <p:spPr>
          <a:xfrm>
            <a:off x="302738" y="5088494"/>
            <a:ext cx="2148361" cy="9258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8000"/>
                </a:solidFill>
              </a:rPr>
              <a:t>Data</a:t>
            </a:r>
          </a:p>
        </p:txBody>
      </p:sp>
      <p:sp>
        <p:nvSpPr>
          <p:cNvPr id="9" name="Овал 8">
            <a:extLst>
              <a:ext uri="{FF2B5EF4-FFF2-40B4-BE49-F238E27FC236}">
                <a16:creationId xmlns:a16="http://schemas.microsoft.com/office/drawing/2014/main" id="{B80CF8C3-C3C9-144C-923F-E2AFD294F16C}"/>
              </a:ext>
            </a:extLst>
          </p:cNvPr>
          <p:cNvSpPr/>
          <p:nvPr/>
        </p:nvSpPr>
        <p:spPr>
          <a:xfrm>
            <a:off x="3409884" y="4932089"/>
            <a:ext cx="2118043" cy="9258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8000"/>
                </a:solidFill>
              </a:rPr>
              <a:t>Models</a:t>
            </a:r>
          </a:p>
        </p:txBody>
      </p:sp>
      <p:sp>
        <p:nvSpPr>
          <p:cNvPr id="12" name="Овал 11">
            <a:extLst>
              <a:ext uri="{FF2B5EF4-FFF2-40B4-BE49-F238E27FC236}">
                <a16:creationId xmlns:a16="http://schemas.microsoft.com/office/drawing/2014/main" id="{AE01E1C3-435C-E640-A043-A93EFA9EC5E0}"/>
              </a:ext>
            </a:extLst>
          </p:cNvPr>
          <p:cNvSpPr/>
          <p:nvPr/>
        </p:nvSpPr>
        <p:spPr>
          <a:xfrm>
            <a:off x="6486712" y="4708623"/>
            <a:ext cx="1897380" cy="9258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8000"/>
                </a:solidFill>
              </a:rPr>
              <a:t>Rules</a:t>
            </a:r>
          </a:p>
        </p:txBody>
      </p:sp>
      <p:sp>
        <p:nvSpPr>
          <p:cNvPr id="5" name="TextBox 4">
            <a:extLst>
              <a:ext uri="{FF2B5EF4-FFF2-40B4-BE49-F238E27FC236}">
                <a16:creationId xmlns:a16="http://schemas.microsoft.com/office/drawing/2014/main" id="{E7534F07-E7D0-8B4C-B7ED-4E5B1A8F99D4}"/>
              </a:ext>
            </a:extLst>
          </p:cNvPr>
          <p:cNvSpPr txBox="1"/>
          <p:nvPr/>
        </p:nvSpPr>
        <p:spPr>
          <a:xfrm>
            <a:off x="150519" y="2880388"/>
            <a:ext cx="5596404" cy="1384995"/>
          </a:xfrm>
          <a:prstGeom prst="rect">
            <a:avLst/>
          </a:prstGeom>
          <a:solidFill>
            <a:srgbClr val="FFFF00"/>
          </a:solidFill>
        </p:spPr>
        <p:txBody>
          <a:bodyPr wrap="none" rtlCol="0">
            <a:spAutoFit/>
          </a:bodyPr>
          <a:lstStyle/>
          <a:p>
            <a:r>
              <a:rPr lang="en-GB" sz="2800" b="1" dirty="0">
                <a:solidFill>
                  <a:srgbClr val="008000"/>
                </a:solidFill>
              </a:rPr>
              <a:t>An economic mechanism (</a:t>
            </a:r>
            <a:r>
              <a:rPr lang="en-US" sz="2800" b="1" dirty="0">
                <a:solidFill>
                  <a:srgbClr val="008000"/>
                </a:solidFill>
              </a:rPr>
              <a:t>EM)</a:t>
            </a:r>
            <a:r>
              <a:rPr lang="en-GB" sz="2800" b="1" dirty="0">
                <a:solidFill>
                  <a:srgbClr val="008000"/>
                </a:solidFill>
              </a:rPr>
              <a:t> </a:t>
            </a:r>
          </a:p>
          <a:p>
            <a:r>
              <a:rPr lang="en-GB" sz="2800" b="1" dirty="0">
                <a:solidFill>
                  <a:srgbClr val="008000"/>
                </a:solidFill>
              </a:rPr>
              <a:t>is a set of rules that </a:t>
            </a:r>
          </a:p>
          <a:p>
            <a:r>
              <a:rPr lang="en-GB" sz="2800" b="1" dirty="0">
                <a:solidFill>
                  <a:srgbClr val="008000"/>
                </a:solidFill>
              </a:rPr>
              <a:t>governs economic relations</a:t>
            </a:r>
          </a:p>
        </p:txBody>
      </p:sp>
      <p:sp>
        <p:nvSpPr>
          <p:cNvPr id="8" name="Rectangle 2">
            <a:extLst>
              <a:ext uri="{FF2B5EF4-FFF2-40B4-BE49-F238E27FC236}">
                <a16:creationId xmlns:a16="http://schemas.microsoft.com/office/drawing/2014/main" id="{E3B8642D-248A-434F-B9D7-8D4DD58FEC6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Рисунок 2" descr="пазлы для детей">
            <a:extLst>
              <a:ext uri="{FF2B5EF4-FFF2-40B4-BE49-F238E27FC236}">
                <a16:creationId xmlns:a16="http://schemas.microsoft.com/office/drawing/2014/main" id="{09C3440F-DCF0-5540-9956-2BF2EA78DC08}"/>
              </a:ext>
            </a:extLst>
          </p:cNvPr>
          <p:cNvPicPr>
            <a:picLocks noChangeAspect="1" noChangeArrowheads="1"/>
          </p:cNvPicPr>
          <p:nvPr/>
        </p:nvPicPr>
        <p:blipFill rotWithShape="1">
          <a:blip r:embed="rId3" r:link="rId4" cstate="print">
            <a:extLst>
              <a:ext uri="{28A0092B-C50C-407E-A947-70E740481C1C}">
                <a14:useLocalDpi xmlns:a14="http://schemas.microsoft.com/office/drawing/2010/main" val="0"/>
              </a:ext>
            </a:extLst>
          </a:blip>
          <a:srcRect l="12085" t="9143" r="11120" b="9207"/>
          <a:stretch>
            <a:fillRect/>
          </a:stretch>
        </p:blipFill>
        <p:spPr bwMode="auto">
          <a:xfrm>
            <a:off x="5888208" y="2474713"/>
            <a:ext cx="2526030" cy="2011681"/>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a:extLst>
              <a:ext uri="{FF2B5EF4-FFF2-40B4-BE49-F238E27FC236}">
                <a16:creationId xmlns:a16="http://schemas.microsoft.com/office/drawing/2014/main" id="{0FAEA315-1E79-D24D-9616-1A3741125FAE}"/>
              </a:ext>
            </a:extLst>
          </p:cNvPr>
          <p:cNvSpPr/>
          <p:nvPr/>
        </p:nvSpPr>
        <p:spPr>
          <a:xfrm>
            <a:off x="6117927" y="2995062"/>
            <a:ext cx="2066591" cy="769441"/>
          </a:xfrm>
          <a:prstGeom prst="rect">
            <a:avLst/>
          </a:prstGeom>
        </p:spPr>
        <p:txBody>
          <a:bodyPr wrap="none">
            <a:spAutoFit/>
          </a:bodyPr>
          <a:lstStyle/>
          <a:p>
            <a:pPr algn="ctr"/>
            <a:r>
              <a:rPr lang="en-GB" sz="4400" b="1" dirty="0">
                <a:solidFill>
                  <a:schemeClr val="bg1"/>
                </a:solidFill>
              </a:rPr>
              <a:t>Design</a:t>
            </a:r>
          </a:p>
        </p:txBody>
      </p:sp>
    </p:spTree>
    <p:extLst>
      <p:ext uri="{BB962C8B-B14F-4D97-AF65-F5344CB8AC3E}">
        <p14:creationId xmlns:p14="http://schemas.microsoft.com/office/powerpoint/2010/main" val="216895738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2700338" y="6524625"/>
            <a:ext cx="5327650"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Номер слайда 5"/>
          <p:cNvSpPr txBox="1">
            <a:spLocks noGrp="1"/>
          </p:cNvSpPr>
          <p:nvPr/>
        </p:nvSpPr>
        <p:spPr bwMode="auto">
          <a:xfrm>
            <a:off x="7885113" y="6381750"/>
            <a:ext cx="692150" cy="254000"/>
          </a:xfrm>
          <a:prstGeom prst="rect">
            <a:avLst/>
          </a:prstGeom>
          <a:noFill/>
          <a:ln w="9525">
            <a:noFill/>
            <a:miter lim="800000"/>
            <a:headEnd/>
            <a:tailEnd/>
          </a:ln>
        </p:spPr>
        <p:txBody>
          <a:bodyPr/>
          <a:lstStyle/>
          <a:p>
            <a:pPr algn="r"/>
            <a:fld id="{751846D6-10EE-41D4-8D1D-B3582E3297DE}" type="slidenum">
              <a:rPr lang="ru-RU" sz="1600" b="1" smtClean="0">
                <a:latin typeface="Pragmatica Book"/>
              </a:rPr>
              <a:pPr algn="r"/>
              <a:t>3</a:t>
            </a:fld>
            <a:endParaRPr lang="ru-RU" sz="1600" b="1" dirty="0">
              <a:latin typeface="Pragmatica Book"/>
            </a:endParaRPr>
          </a:p>
        </p:txBody>
      </p:sp>
      <p:sp>
        <p:nvSpPr>
          <p:cNvPr id="11" name="Прямоугольник 10"/>
          <p:cNvSpPr/>
          <p:nvPr/>
        </p:nvSpPr>
        <p:spPr>
          <a:xfrm>
            <a:off x="-85970" y="190381"/>
            <a:ext cx="8663233" cy="461665"/>
          </a:xfrm>
          <a:prstGeom prst="rect">
            <a:avLst/>
          </a:prstGeom>
        </p:spPr>
        <p:txBody>
          <a:bodyPr wrap="square">
            <a:spAutoFit/>
          </a:bodyPr>
          <a:lstStyle/>
          <a:p>
            <a:r>
              <a:rPr lang="en-GB" sz="2400" b="1" dirty="0">
                <a:solidFill>
                  <a:srgbClr val="FFFF00"/>
                </a:solidFill>
                <a:latin typeface="Pragmatica Book"/>
                <a:ea typeface="Arial" charset="0"/>
                <a:cs typeface="Times New Roman" charset="0"/>
              </a:rPr>
              <a:t> Interrelation of Subsystems of the economic mechanism</a:t>
            </a:r>
          </a:p>
        </p:txBody>
      </p:sp>
      <p:sp>
        <p:nvSpPr>
          <p:cNvPr id="5" name="Rectangle 2">
            <a:extLst>
              <a:ext uri="{FF2B5EF4-FFF2-40B4-BE49-F238E27FC236}">
                <a16:creationId xmlns:a16="http://schemas.microsoft.com/office/drawing/2014/main" id="{413DA193-A4EC-1341-9A1C-8F73AFFA3E29}"/>
              </a:ext>
            </a:extLst>
          </p:cNvPr>
          <p:cNvSpPr>
            <a:spLocks noChangeArrowheads="1"/>
          </p:cNvSpPr>
          <p:nvPr/>
        </p:nvSpPr>
        <p:spPr bwMode="auto">
          <a:xfrm>
            <a:off x="407670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 name="Рисунок 3">
            <a:extLst>
              <a:ext uri="{FF2B5EF4-FFF2-40B4-BE49-F238E27FC236}">
                <a16:creationId xmlns:a16="http://schemas.microsoft.com/office/drawing/2014/main" id="{403D9C53-7D6D-9A44-B67B-A2642CD055CF}"/>
              </a:ext>
            </a:extLst>
          </p:cNvPr>
          <p:cNvPicPr>
            <a:picLocks noChangeAspect="1"/>
          </p:cNvPicPr>
          <p:nvPr/>
        </p:nvPicPr>
        <p:blipFill>
          <a:blip r:embed="rId3" cstate="print"/>
          <a:stretch>
            <a:fillRect/>
          </a:stretch>
        </p:blipFill>
        <p:spPr>
          <a:xfrm>
            <a:off x="555625" y="937216"/>
            <a:ext cx="7675563" cy="5016489"/>
          </a:xfrm>
          <a:prstGeom prst="rect">
            <a:avLst/>
          </a:prstGeom>
        </p:spPr>
      </p:pic>
    </p:spTree>
    <p:extLst>
      <p:ext uri="{BB962C8B-B14F-4D97-AF65-F5344CB8AC3E}">
        <p14:creationId xmlns:p14="http://schemas.microsoft.com/office/powerpoint/2010/main" val="101677642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2700338" y="6524625"/>
            <a:ext cx="5327650"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Номер слайда 5"/>
          <p:cNvSpPr txBox="1">
            <a:spLocks noGrp="1"/>
          </p:cNvSpPr>
          <p:nvPr/>
        </p:nvSpPr>
        <p:spPr bwMode="auto">
          <a:xfrm>
            <a:off x="7885113" y="6381750"/>
            <a:ext cx="692150" cy="254000"/>
          </a:xfrm>
          <a:prstGeom prst="rect">
            <a:avLst/>
          </a:prstGeom>
          <a:noFill/>
          <a:ln w="9525">
            <a:noFill/>
            <a:miter lim="800000"/>
            <a:headEnd/>
            <a:tailEnd/>
          </a:ln>
        </p:spPr>
        <p:txBody>
          <a:bodyPr/>
          <a:lstStyle/>
          <a:p>
            <a:pPr algn="r"/>
            <a:fld id="{751846D6-10EE-41D4-8D1D-B3582E3297DE}" type="slidenum">
              <a:rPr lang="ru-RU" sz="1600" b="1" smtClean="0">
                <a:latin typeface="Pragmatica Book"/>
              </a:rPr>
              <a:pPr algn="r"/>
              <a:t>4</a:t>
            </a:fld>
            <a:endParaRPr lang="ru-RU" sz="1600" b="1" dirty="0">
              <a:latin typeface="Pragmatica Book"/>
            </a:endParaRPr>
          </a:p>
        </p:txBody>
      </p:sp>
      <p:sp>
        <p:nvSpPr>
          <p:cNvPr id="11" name="Прямоугольник 10"/>
          <p:cNvSpPr/>
          <p:nvPr/>
        </p:nvSpPr>
        <p:spPr>
          <a:xfrm>
            <a:off x="0" y="190381"/>
            <a:ext cx="8414238" cy="461665"/>
          </a:xfrm>
          <a:prstGeom prst="rect">
            <a:avLst/>
          </a:prstGeom>
        </p:spPr>
        <p:txBody>
          <a:bodyPr wrap="square">
            <a:spAutoFit/>
          </a:bodyPr>
          <a:lstStyle/>
          <a:p>
            <a:r>
              <a:rPr lang="en-GB" sz="2400" b="1" dirty="0">
                <a:solidFill>
                  <a:srgbClr val="FFFF00"/>
                </a:solidFill>
                <a:latin typeface="Pragmatica Bold"/>
                <a:cs typeface="Times New Roman" pitchFamily="18" charset="0"/>
              </a:rPr>
              <a:t>Distance</a:t>
            </a:r>
            <a:r>
              <a:rPr lang="de-DE" sz="2400" b="1" dirty="0">
                <a:solidFill>
                  <a:srgbClr val="FFFF00"/>
                </a:solidFill>
                <a:latin typeface="Pragmatica Bold"/>
                <a:cs typeface="Times New Roman" pitchFamily="18" charset="0"/>
              </a:rPr>
              <a:t> Economy Design </a:t>
            </a:r>
            <a:r>
              <a:rPr lang="en-GB" sz="2400" b="1" dirty="0">
                <a:solidFill>
                  <a:srgbClr val="FFFF00"/>
                </a:solidFill>
                <a:latin typeface="Pragmatica Bold"/>
                <a:cs typeface="Times New Roman" pitchFamily="18" charset="0"/>
              </a:rPr>
              <a:t>Concept</a:t>
            </a:r>
            <a:r>
              <a:rPr lang="de-DE" sz="2400" b="1" dirty="0">
                <a:solidFill>
                  <a:srgbClr val="FFFF00"/>
                </a:solidFill>
                <a:latin typeface="Pragmatica Bold"/>
                <a:cs typeface="Times New Roman" pitchFamily="18" charset="0"/>
              </a:rPr>
              <a:t> </a:t>
            </a:r>
            <a:endParaRPr lang="ru-RU" sz="2400" dirty="0"/>
          </a:p>
        </p:txBody>
      </p:sp>
      <p:pic>
        <p:nvPicPr>
          <p:cNvPr id="4" name="Рисунок 3">
            <a:extLst>
              <a:ext uri="{FF2B5EF4-FFF2-40B4-BE49-F238E27FC236}">
                <a16:creationId xmlns:a16="http://schemas.microsoft.com/office/drawing/2014/main" id="{D6DBE777-AD8B-F347-A03F-6BEFF43062DD}"/>
              </a:ext>
            </a:extLst>
          </p:cNvPr>
          <p:cNvPicPr>
            <a:picLocks noChangeAspect="1"/>
          </p:cNvPicPr>
          <p:nvPr/>
        </p:nvPicPr>
        <p:blipFill>
          <a:blip r:embed="rId3" cstate="print"/>
          <a:stretch>
            <a:fillRect/>
          </a:stretch>
        </p:blipFill>
        <p:spPr>
          <a:xfrm>
            <a:off x="114300" y="940062"/>
            <a:ext cx="9029700" cy="4318000"/>
          </a:xfrm>
          <a:prstGeom prst="rect">
            <a:avLst/>
          </a:prstGeom>
        </p:spPr>
      </p:pic>
    </p:spTree>
    <p:extLst>
      <p:ext uri="{BB962C8B-B14F-4D97-AF65-F5344CB8AC3E}">
        <p14:creationId xmlns:p14="http://schemas.microsoft.com/office/powerpoint/2010/main" val="149195893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2700338" y="6524625"/>
            <a:ext cx="5327650"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Номер слайда 5"/>
          <p:cNvSpPr txBox="1">
            <a:spLocks noGrp="1"/>
          </p:cNvSpPr>
          <p:nvPr/>
        </p:nvSpPr>
        <p:spPr bwMode="auto">
          <a:xfrm>
            <a:off x="7885113" y="6381750"/>
            <a:ext cx="692150" cy="254000"/>
          </a:xfrm>
          <a:prstGeom prst="rect">
            <a:avLst/>
          </a:prstGeom>
          <a:noFill/>
          <a:ln w="9525">
            <a:noFill/>
            <a:miter lim="800000"/>
            <a:headEnd/>
            <a:tailEnd/>
          </a:ln>
        </p:spPr>
        <p:txBody>
          <a:bodyPr/>
          <a:lstStyle/>
          <a:p>
            <a:pPr algn="r"/>
            <a:fld id="{751846D6-10EE-41D4-8D1D-B3582E3297DE}" type="slidenum">
              <a:rPr lang="ru-RU" sz="1600" b="1" smtClean="0">
                <a:latin typeface="Pragmatica Book"/>
              </a:rPr>
              <a:pPr algn="r"/>
              <a:t>5</a:t>
            </a:fld>
            <a:endParaRPr lang="ru-RU" sz="1600" b="1" dirty="0">
              <a:latin typeface="Pragmatica Book"/>
            </a:endParaRPr>
          </a:p>
        </p:txBody>
      </p:sp>
      <p:sp>
        <p:nvSpPr>
          <p:cNvPr id="7" name="Прямоугольник 6">
            <a:extLst>
              <a:ext uri="{FF2B5EF4-FFF2-40B4-BE49-F238E27FC236}">
                <a16:creationId xmlns:a16="http://schemas.microsoft.com/office/drawing/2014/main" id="{D0C7DCA3-2218-6543-B61C-78DF3DF4C44B}"/>
              </a:ext>
            </a:extLst>
          </p:cNvPr>
          <p:cNvSpPr/>
          <p:nvPr/>
        </p:nvSpPr>
        <p:spPr>
          <a:xfrm>
            <a:off x="0" y="190381"/>
            <a:ext cx="8414238" cy="461665"/>
          </a:xfrm>
          <a:prstGeom prst="rect">
            <a:avLst/>
          </a:prstGeom>
        </p:spPr>
        <p:txBody>
          <a:bodyPr wrap="square">
            <a:spAutoFit/>
          </a:bodyPr>
          <a:lstStyle/>
          <a:p>
            <a:r>
              <a:rPr lang="en-US" sz="2400" b="1" dirty="0">
                <a:solidFill>
                  <a:srgbClr val="FFFF00"/>
                </a:solidFill>
                <a:latin typeface="Pragmatica Book"/>
                <a:ea typeface="Arial" charset="0"/>
                <a:cs typeface="Times New Roman" charset="0"/>
              </a:rPr>
              <a:t> Transformational business to </a:t>
            </a:r>
            <a:r>
              <a:rPr lang="en-GB" sz="2400" b="1" dirty="0">
                <a:solidFill>
                  <a:srgbClr val="FFFF00"/>
                </a:solidFill>
                <a:latin typeface="Pragmatica Bold"/>
                <a:cs typeface="Times New Roman" pitchFamily="18" charset="0"/>
              </a:rPr>
              <a:t>Distance</a:t>
            </a:r>
            <a:r>
              <a:rPr lang="de-DE" sz="2400" b="1" dirty="0">
                <a:solidFill>
                  <a:srgbClr val="FFFF00"/>
                </a:solidFill>
                <a:latin typeface="Pragmatica Bold"/>
                <a:cs typeface="Times New Roman" pitchFamily="18" charset="0"/>
              </a:rPr>
              <a:t> Economy</a:t>
            </a:r>
            <a:endParaRPr lang="ru-RU" sz="2400" dirty="0"/>
          </a:p>
        </p:txBody>
      </p:sp>
      <p:pic>
        <p:nvPicPr>
          <p:cNvPr id="2" name="Рисунок 1">
            <a:extLst>
              <a:ext uri="{FF2B5EF4-FFF2-40B4-BE49-F238E27FC236}">
                <a16:creationId xmlns:a16="http://schemas.microsoft.com/office/drawing/2014/main" id="{BBA28223-B517-044E-9DD0-34A775B7301C}"/>
              </a:ext>
            </a:extLst>
          </p:cNvPr>
          <p:cNvPicPr>
            <a:picLocks noChangeAspect="1"/>
          </p:cNvPicPr>
          <p:nvPr/>
        </p:nvPicPr>
        <p:blipFill>
          <a:blip r:embed="rId3" cstate="print"/>
          <a:stretch>
            <a:fillRect/>
          </a:stretch>
        </p:blipFill>
        <p:spPr>
          <a:xfrm>
            <a:off x="282802" y="794921"/>
            <a:ext cx="7948386" cy="5329822"/>
          </a:xfrm>
          <a:prstGeom prst="rect">
            <a:avLst/>
          </a:prstGeom>
        </p:spPr>
      </p:pic>
    </p:spTree>
    <p:extLst>
      <p:ext uri="{BB962C8B-B14F-4D97-AF65-F5344CB8AC3E}">
        <p14:creationId xmlns:p14="http://schemas.microsoft.com/office/powerpoint/2010/main" val="215864086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5"/>
          <p:cNvSpPr txBox="1">
            <a:spLocks noGrp="1"/>
          </p:cNvSpPr>
          <p:nvPr/>
        </p:nvSpPr>
        <p:spPr bwMode="auto">
          <a:xfrm>
            <a:off x="7885113" y="6381750"/>
            <a:ext cx="692150" cy="254000"/>
          </a:xfrm>
          <a:prstGeom prst="rect">
            <a:avLst/>
          </a:prstGeom>
          <a:noFill/>
          <a:ln w="9525">
            <a:noFill/>
            <a:miter lim="800000"/>
            <a:headEnd/>
            <a:tailEnd/>
          </a:ln>
        </p:spPr>
        <p:txBody>
          <a:bodyPr/>
          <a:lstStyle/>
          <a:p>
            <a:pPr algn="r"/>
            <a:fld id="{751846D6-10EE-41D4-8D1D-B3582E3297DE}" type="slidenum">
              <a:rPr lang="ru-RU" sz="1600" b="1" smtClean="0">
                <a:latin typeface="Pragmatica Book"/>
              </a:rPr>
              <a:pPr algn="r"/>
              <a:t>6</a:t>
            </a:fld>
            <a:endParaRPr lang="ru-RU" sz="1600" b="1" dirty="0">
              <a:latin typeface="Pragmatica Book"/>
            </a:endParaRPr>
          </a:p>
        </p:txBody>
      </p:sp>
      <p:sp>
        <p:nvSpPr>
          <p:cNvPr id="7" name="Прямоугольник 6">
            <a:extLst>
              <a:ext uri="{FF2B5EF4-FFF2-40B4-BE49-F238E27FC236}">
                <a16:creationId xmlns:a16="http://schemas.microsoft.com/office/drawing/2014/main" id="{D0C7DCA3-2218-6543-B61C-78DF3DF4C44B}"/>
              </a:ext>
            </a:extLst>
          </p:cNvPr>
          <p:cNvSpPr/>
          <p:nvPr/>
        </p:nvSpPr>
        <p:spPr>
          <a:xfrm>
            <a:off x="0" y="190381"/>
            <a:ext cx="8414238" cy="461665"/>
          </a:xfrm>
          <a:prstGeom prst="rect">
            <a:avLst/>
          </a:prstGeom>
        </p:spPr>
        <p:txBody>
          <a:bodyPr wrap="square">
            <a:spAutoFit/>
          </a:bodyPr>
          <a:lstStyle/>
          <a:p>
            <a:r>
              <a:rPr lang="en-US" sz="2400" b="1" dirty="0">
                <a:solidFill>
                  <a:srgbClr val="FFFF00"/>
                </a:solidFill>
                <a:latin typeface="Pragmatica Book"/>
                <a:ea typeface="Arial" charset="0"/>
                <a:cs typeface="Times New Roman" charset="0"/>
              </a:rPr>
              <a:t> Transformational business to </a:t>
            </a:r>
            <a:r>
              <a:rPr lang="en-GB" sz="2400" b="1" dirty="0">
                <a:solidFill>
                  <a:srgbClr val="FFFF00"/>
                </a:solidFill>
                <a:latin typeface="Pragmatica Bold"/>
                <a:cs typeface="Times New Roman" pitchFamily="18" charset="0"/>
              </a:rPr>
              <a:t>Distance</a:t>
            </a:r>
            <a:r>
              <a:rPr lang="de-DE" sz="2400" b="1" dirty="0">
                <a:solidFill>
                  <a:srgbClr val="FFFF00"/>
                </a:solidFill>
                <a:latin typeface="Pragmatica Bold"/>
                <a:cs typeface="Times New Roman" pitchFamily="18" charset="0"/>
              </a:rPr>
              <a:t> Economy</a:t>
            </a:r>
            <a:endParaRPr lang="ru-RU" sz="2400" dirty="0"/>
          </a:p>
        </p:txBody>
      </p:sp>
      <p:pic>
        <p:nvPicPr>
          <p:cNvPr id="8" name="Рисунок 7"/>
          <p:cNvPicPr>
            <a:picLocks noChangeAspect="1"/>
          </p:cNvPicPr>
          <p:nvPr/>
        </p:nvPicPr>
        <p:blipFill>
          <a:blip r:embed="rId3"/>
          <a:stretch>
            <a:fillRect/>
          </a:stretch>
        </p:blipFill>
        <p:spPr>
          <a:xfrm>
            <a:off x="141874" y="1076520"/>
            <a:ext cx="1805948" cy="1149620"/>
          </a:xfrm>
          <a:prstGeom prst="rect">
            <a:avLst/>
          </a:prstGeom>
        </p:spPr>
      </p:pic>
      <p:pic>
        <p:nvPicPr>
          <p:cNvPr id="9" name="Рисунок 8"/>
          <p:cNvPicPr>
            <a:picLocks noChangeAspect="1"/>
          </p:cNvPicPr>
          <p:nvPr/>
        </p:nvPicPr>
        <p:blipFill>
          <a:blip r:embed="rId4"/>
          <a:stretch>
            <a:fillRect/>
          </a:stretch>
        </p:blipFill>
        <p:spPr>
          <a:xfrm>
            <a:off x="1947822" y="902933"/>
            <a:ext cx="2074658" cy="1496794"/>
          </a:xfrm>
          <a:prstGeom prst="rect">
            <a:avLst/>
          </a:prstGeom>
        </p:spPr>
      </p:pic>
      <p:pic>
        <p:nvPicPr>
          <p:cNvPr id="11" name="Рисунок 10">
            <a:extLst>
              <a:ext uri="{FF2B5EF4-FFF2-40B4-BE49-F238E27FC236}">
                <a16:creationId xmlns:a16="http://schemas.microsoft.com/office/drawing/2014/main" id="{1BF61EC1-D53E-1448-9D16-9E0978053317}"/>
              </a:ext>
            </a:extLst>
          </p:cNvPr>
          <p:cNvPicPr>
            <a:picLocks noChangeAspect="1"/>
          </p:cNvPicPr>
          <p:nvPr/>
        </p:nvPicPr>
        <p:blipFill>
          <a:blip r:embed="rId5"/>
          <a:stretch>
            <a:fillRect/>
          </a:stretch>
        </p:blipFill>
        <p:spPr>
          <a:xfrm>
            <a:off x="4022480" y="969122"/>
            <a:ext cx="2286879" cy="1430605"/>
          </a:xfrm>
          <a:prstGeom prst="rect">
            <a:avLst/>
          </a:prstGeom>
        </p:spPr>
      </p:pic>
      <p:pic>
        <p:nvPicPr>
          <p:cNvPr id="12" name="Рисунок 11">
            <a:extLst>
              <a:ext uri="{FF2B5EF4-FFF2-40B4-BE49-F238E27FC236}">
                <a16:creationId xmlns:a16="http://schemas.microsoft.com/office/drawing/2014/main" id="{5D6F65B0-89A0-D340-B90D-3C20B77D8BA2}"/>
              </a:ext>
            </a:extLst>
          </p:cNvPr>
          <p:cNvPicPr>
            <a:picLocks noChangeAspect="1"/>
          </p:cNvPicPr>
          <p:nvPr/>
        </p:nvPicPr>
        <p:blipFill>
          <a:blip r:embed="rId6"/>
          <a:stretch>
            <a:fillRect/>
          </a:stretch>
        </p:blipFill>
        <p:spPr>
          <a:xfrm>
            <a:off x="6309359" y="902934"/>
            <a:ext cx="2104879" cy="1426106"/>
          </a:xfrm>
          <a:prstGeom prst="rect">
            <a:avLst/>
          </a:prstGeom>
        </p:spPr>
      </p:pic>
      <p:pic>
        <p:nvPicPr>
          <p:cNvPr id="13" name="Рисунок 12">
            <a:extLst>
              <a:ext uri="{FF2B5EF4-FFF2-40B4-BE49-F238E27FC236}">
                <a16:creationId xmlns:a16="http://schemas.microsoft.com/office/drawing/2014/main" id="{BC9CD3A3-F241-0049-95E5-1252962E5A33}"/>
              </a:ext>
            </a:extLst>
          </p:cNvPr>
          <p:cNvPicPr>
            <a:picLocks noChangeAspect="1"/>
          </p:cNvPicPr>
          <p:nvPr/>
        </p:nvPicPr>
        <p:blipFill>
          <a:blip r:embed="rId7"/>
          <a:stretch>
            <a:fillRect/>
          </a:stretch>
        </p:blipFill>
        <p:spPr>
          <a:xfrm>
            <a:off x="4408" y="2707621"/>
            <a:ext cx="2455584" cy="1530610"/>
          </a:xfrm>
          <a:prstGeom prst="rect">
            <a:avLst/>
          </a:prstGeom>
        </p:spPr>
      </p:pic>
      <p:pic>
        <p:nvPicPr>
          <p:cNvPr id="14" name="Рисунок 13">
            <a:extLst>
              <a:ext uri="{FF2B5EF4-FFF2-40B4-BE49-F238E27FC236}">
                <a16:creationId xmlns:a16="http://schemas.microsoft.com/office/drawing/2014/main" id="{87D9C3FD-7193-8D44-9A78-9384A692CF8D}"/>
              </a:ext>
            </a:extLst>
          </p:cNvPr>
          <p:cNvPicPr>
            <a:picLocks noChangeAspect="1"/>
          </p:cNvPicPr>
          <p:nvPr/>
        </p:nvPicPr>
        <p:blipFill>
          <a:blip r:embed="rId8"/>
          <a:stretch>
            <a:fillRect/>
          </a:stretch>
        </p:blipFill>
        <p:spPr>
          <a:xfrm>
            <a:off x="1668393" y="2676725"/>
            <a:ext cx="2667896" cy="1554838"/>
          </a:xfrm>
          <a:prstGeom prst="rect">
            <a:avLst/>
          </a:prstGeom>
        </p:spPr>
      </p:pic>
      <p:pic>
        <p:nvPicPr>
          <p:cNvPr id="15" name="Рисунок 14">
            <a:extLst>
              <a:ext uri="{FF2B5EF4-FFF2-40B4-BE49-F238E27FC236}">
                <a16:creationId xmlns:a16="http://schemas.microsoft.com/office/drawing/2014/main" id="{0C950608-71EE-974B-98C8-8930472FC279}"/>
              </a:ext>
            </a:extLst>
          </p:cNvPr>
          <p:cNvPicPr>
            <a:picLocks noChangeAspect="1"/>
          </p:cNvPicPr>
          <p:nvPr/>
        </p:nvPicPr>
        <p:blipFill>
          <a:blip r:embed="rId9"/>
          <a:stretch>
            <a:fillRect/>
          </a:stretch>
        </p:blipFill>
        <p:spPr>
          <a:xfrm>
            <a:off x="3799278" y="2707621"/>
            <a:ext cx="2513745" cy="1554838"/>
          </a:xfrm>
          <a:prstGeom prst="rect">
            <a:avLst/>
          </a:prstGeom>
        </p:spPr>
      </p:pic>
      <p:pic>
        <p:nvPicPr>
          <p:cNvPr id="16" name="Рисунок 15">
            <a:extLst>
              <a:ext uri="{FF2B5EF4-FFF2-40B4-BE49-F238E27FC236}">
                <a16:creationId xmlns:a16="http://schemas.microsoft.com/office/drawing/2014/main" id="{9F9C0152-F097-EF49-8050-14EC04E3FF22}"/>
              </a:ext>
            </a:extLst>
          </p:cNvPr>
          <p:cNvPicPr>
            <a:picLocks noChangeAspect="1"/>
          </p:cNvPicPr>
          <p:nvPr/>
        </p:nvPicPr>
        <p:blipFill>
          <a:blip r:embed="rId10"/>
          <a:stretch>
            <a:fillRect/>
          </a:stretch>
        </p:blipFill>
        <p:spPr>
          <a:xfrm>
            <a:off x="6000274" y="2542636"/>
            <a:ext cx="2576989" cy="1719824"/>
          </a:xfrm>
          <a:prstGeom prst="rect">
            <a:avLst/>
          </a:prstGeom>
        </p:spPr>
      </p:pic>
      <p:pic>
        <p:nvPicPr>
          <p:cNvPr id="17" name="Рисунок 16">
            <a:extLst>
              <a:ext uri="{FF2B5EF4-FFF2-40B4-BE49-F238E27FC236}">
                <a16:creationId xmlns:a16="http://schemas.microsoft.com/office/drawing/2014/main" id="{3173B5D0-AB96-804C-AB26-9BB0E03F2535}"/>
              </a:ext>
            </a:extLst>
          </p:cNvPr>
          <p:cNvPicPr>
            <a:picLocks noChangeAspect="1"/>
          </p:cNvPicPr>
          <p:nvPr/>
        </p:nvPicPr>
        <p:blipFill>
          <a:blip r:embed="rId11"/>
          <a:stretch>
            <a:fillRect/>
          </a:stretch>
        </p:blipFill>
        <p:spPr>
          <a:xfrm>
            <a:off x="1924082" y="4502056"/>
            <a:ext cx="2642146" cy="1659731"/>
          </a:xfrm>
          <a:prstGeom prst="rect">
            <a:avLst/>
          </a:prstGeom>
        </p:spPr>
      </p:pic>
      <p:pic>
        <p:nvPicPr>
          <p:cNvPr id="18" name="Рисунок 17">
            <a:extLst>
              <a:ext uri="{FF2B5EF4-FFF2-40B4-BE49-F238E27FC236}">
                <a16:creationId xmlns:a16="http://schemas.microsoft.com/office/drawing/2014/main" id="{760B401F-46A1-A24C-AF86-6EDC475059BB}"/>
              </a:ext>
            </a:extLst>
          </p:cNvPr>
          <p:cNvPicPr>
            <a:picLocks noChangeAspect="1"/>
          </p:cNvPicPr>
          <p:nvPr/>
        </p:nvPicPr>
        <p:blipFill>
          <a:blip r:embed="rId12"/>
          <a:stretch>
            <a:fillRect/>
          </a:stretch>
        </p:blipFill>
        <p:spPr>
          <a:xfrm>
            <a:off x="3799278" y="4605548"/>
            <a:ext cx="2557462" cy="1561584"/>
          </a:xfrm>
          <a:prstGeom prst="rect">
            <a:avLst/>
          </a:prstGeom>
        </p:spPr>
      </p:pic>
      <p:pic>
        <p:nvPicPr>
          <p:cNvPr id="19" name="Рисунок 18">
            <a:extLst>
              <a:ext uri="{FF2B5EF4-FFF2-40B4-BE49-F238E27FC236}">
                <a16:creationId xmlns:a16="http://schemas.microsoft.com/office/drawing/2014/main" id="{84F553C6-D2F0-C045-B787-E987B59DF09C}"/>
              </a:ext>
            </a:extLst>
          </p:cNvPr>
          <p:cNvPicPr>
            <a:picLocks noChangeAspect="1"/>
          </p:cNvPicPr>
          <p:nvPr/>
        </p:nvPicPr>
        <p:blipFill>
          <a:blip r:embed="rId13"/>
          <a:stretch>
            <a:fillRect/>
          </a:stretch>
        </p:blipFill>
        <p:spPr>
          <a:xfrm>
            <a:off x="6441424" y="4578683"/>
            <a:ext cx="2494483" cy="1553940"/>
          </a:xfrm>
          <a:prstGeom prst="rect">
            <a:avLst/>
          </a:prstGeom>
        </p:spPr>
      </p:pic>
    </p:spTree>
    <p:extLst>
      <p:ext uri="{BB962C8B-B14F-4D97-AF65-F5344CB8AC3E}">
        <p14:creationId xmlns:p14="http://schemas.microsoft.com/office/powerpoint/2010/main" val="12335080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a:spLocks/>
          </p:cNvSpPr>
          <p:nvPr/>
        </p:nvSpPr>
        <p:spPr bwMode="auto">
          <a:xfrm>
            <a:off x="0" y="133873"/>
            <a:ext cx="7572401" cy="431800"/>
          </a:xfrm>
          <a:prstGeom prst="rect">
            <a:avLst/>
          </a:prstGeom>
          <a:noFill/>
          <a:ln w="9525">
            <a:noFill/>
            <a:miter lim="800000"/>
            <a:headEnd/>
            <a:tailEnd/>
          </a:ln>
        </p:spPr>
        <p:txBody>
          <a:bodyPr/>
          <a:lstStyle/>
          <a:p>
            <a:r>
              <a:rPr lang="en-GB" sz="2800" b="1" dirty="0">
                <a:solidFill>
                  <a:srgbClr val="FFFF00"/>
                </a:solidFill>
                <a:latin typeface="Times New Roman" pitchFamily="18" charset="0"/>
                <a:cs typeface="Times New Roman" pitchFamily="18" charset="0"/>
              </a:rPr>
              <a:t>Contacts</a:t>
            </a:r>
          </a:p>
        </p:txBody>
      </p:sp>
      <p:sp>
        <p:nvSpPr>
          <p:cNvPr id="14" name="Прямоугольник 13"/>
          <p:cNvSpPr/>
          <p:nvPr/>
        </p:nvSpPr>
        <p:spPr>
          <a:xfrm>
            <a:off x="8388424" y="6237312"/>
            <a:ext cx="463588" cy="369332"/>
          </a:xfrm>
          <a:prstGeom prst="rect">
            <a:avLst/>
          </a:prstGeom>
        </p:spPr>
        <p:txBody>
          <a:bodyPr wrap="none">
            <a:spAutoFit/>
          </a:bodyPr>
          <a:lstStyle/>
          <a:p>
            <a:fld id="{31C66C15-E70F-47D1-8844-A93127739D1B}" type="slidenum">
              <a:rPr lang="ru-RU" b="1" smtClean="0">
                <a:latin typeface="Pragmatica Book" pitchFamily="34" charset="0"/>
              </a:rPr>
              <a:pPr/>
              <a:t>7</a:t>
            </a:fld>
            <a:endParaRPr lang="ru-RU" dirty="0"/>
          </a:p>
        </p:txBody>
      </p:sp>
      <p:sp>
        <p:nvSpPr>
          <p:cNvPr id="10" name="Прямоугольник 9">
            <a:extLst>
              <a:ext uri="{FF2B5EF4-FFF2-40B4-BE49-F238E27FC236}">
                <a16:creationId xmlns:a16="http://schemas.microsoft.com/office/drawing/2014/main" id="{BDB741A4-0231-C34B-89EF-B581F9C616C0}"/>
              </a:ext>
            </a:extLst>
          </p:cNvPr>
          <p:cNvSpPr/>
          <p:nvPr/>
        </p:nvSpPr>
        <p:spPr>
          <a:xfrm>
            <a:off x="3876879" y="1542053"/>
            <a:ext cx="4885035" cy="1569660"/>
          </a:xfrm>
          <a:prstGeom prst="rect">
            <a:avLst/>
          </a:prstGeom>
        </p:spPr>
        <p:txBody>
          <a:bodyPr wrap="square">
            <a:spAutoFit/>
          </a:bodyPr>
          <a:lstStyle/>
          <a:p>
            <a:pPr lvl="0"/>
            <a:r>
              <a:rPr lang="ru-RU" sz="2400" b="1" dirty="0">
                <a:solidFill>
                  <a:prstClr val="black"/>
                </a:solidFill>
                <a:latin typeface="Pragmatica Book"/>
                <a:cs typeface=""/>
              </a:rPr>
              <a:t>344 000, </a:t>
            </a:r>
            <a:r>
              <a:rPr lang="en-US" sz="2400" b="1" dirty="0">
                <a:solidFill>
                  <a:prstClr val="black"/>
                </a:solidFill>
                <a:latin typeface="Pragmatica Book"/>
                <a:cs typeface=""/>
              </a:rPr>
              <a:t>62 </a:t>
            </a:r>
            <a:r>
              <a:rPr lang="en-US" sz="2400" b="1" dirty="0" err="1">
                <a:solidFill>
                  <a:prstClr val="black"/>
                </a:solidFill>
                <a:latin typeface="Pragmatica Book"/>
                <a:cs typeface=""/>
              </a:rPr>
              <a:t>Sokolova</a:t>
            </a:r>
            <a:r>
              <a:rPr lang="en-US" sz="2400" b="1" dirty="0">
                <a:solidFill>
                  <a:prstClr val="black"/>
                </a:solidFill>
                <a:latin typeface="Pragmatica Book"/>
                <a:cs typeface=""/>
              </a:rPr>
              <a:t> avenue</a:t>
            </a:r>
          </a:p>
          <a:p>
            <a:pPr lvl="0"/>
            <a:r>
              <a:rPr lang="en-US" sz="2400" b="1" dirty="0">
                <a:solidFill>
                  <a:prstClr val="black"/>
                </a:solidFill>
                <a:latin typeface="Pragmatica Book"/>
                <a:cs typeface=""/>
              </a:rPr>
              <a:t>Rostov-on-Don, Russia </a:t>
            </a:r>
          </a:p>
          <a:p>
            <a:pPr lvl="0"/>
            <a:r>
              <a:rPr lang="ru-RU" sz="2400" b="1" dirty="0">
                <a:solidFill>
                  <a:prstClr val="black"/>
                </a:solidFill>
                <a:latin typeface="Pragmatica Book"/>
                <a:cs typeface=""/>
                <a:hlinkClick r:id="rId2"/>
              </a:rPr>
              <a:t>centrinvest.ru</a:t>
            </a:r>
            <a:r>
              <a:rPr lang="ru-RU" sz="2400" b="1" dirty="0">
                <a:solidFill>
                  <a:prstClr val="black"/>
                </a:solidFill>
                <a:latin typeface="Pragmatica Book"/>
                <a:cs typeface=""/>
              </a:rPr>
              <a:t> </a:t>
            </a:r>
            <a:r>
              <a:rPr lang="en-US" sz="2400" b="1" dirty="0" err="1">
                <a:solidFill>
                  <a:prstClr val="black"/>
                </a:solidFill>
                <a:latin typeface="Pragmatica Book"/>
                <a:cs typeface=""/>
              </a:rPr>
              <a:t>welcome@centrinvest.ru</a:t>
            </a:r>
            <a:endParaRPr lang="ru-RU" sz="2400" b="1" dirty="0">
              <a:solidFill>
                <a:prstClr val="black"/>
              </a:solidFill>
              <a:latin typeface="Pragmatica Book"/>
              <a:cs typeface=""/>
            </a:endParaRPr>
          </a:p>
        </p:txBody>
      </p:sp>
      <p:pic>
        <p:nvPicPr>
          <p:cNvPr id="20" name="Рисунок 19">
            <a:extLst>
              <a:ext uri="{FF2B5EF4-FFF2-40B4-BE49-F238E27FC236}">
                <a16:creationId xmlns:a16="http://schemas.microsoft.com/office/drawing/2014/main" id="{FE3096E8-E580-BA46-BB5A-80C9F9B13724}"/>
              </a:ext>
            </a:extLst>
          </p:cNvPr>
          <p:cNvPicPr>
            <a:picLocks noChangeAspect="1"/>
          </p:cNvPicPr>
          <p:nvPr/>
        </p:nvPicPr>
        <p:blipFill>
          <a:blip r:embed="rId3" cstate="print"/>
          <a:stretch>
            <a:fillRect/>
          </a:stretch>
        </p:blipFill>
        <p:spPr>
          <a:xfrm>
            <a:off x="597383" y="3645024"/>
            <a:ext cx="8164531" cy="1803276"/>
          </a:xfrm>
          <a:prstGeom prst="rect">
            <a:avLst/>
          </a:prstGeom>
        </p:spPr>
      </p:pic>
      <p:pic>
        <p:nvPicPr>
          <p:cNvPr id="21" name="Picture 2">
            <a:extLst>
              <a:ext uri="{FF2B5EF4-FFF2-40B4-BE49-F238E27FC236}">
                <a16:creationId xmlns:a16="http://schemas.microsoft.com/office/drawing/2014/main" id="{69031803-2A72-CF41-8B3D-E2D32E57C03D}"/>
              </a:ext>
            </a:extLst>
          </p:cNvPr>
          <p:cNvPicPr>
            <a:picLocks noChangeAspect="1" noChangeArrowheads="1"/>
          </p:cNvPicPr>
          <p:nvPr/>
        </p:nvPicPr>
        <p:blipFill>
          <a:blip r:embed="rId4" cstate="print"/>
          <a:srcRect l="28937" t="40893" r="26176" b="21867"/>
          <a:stretch>
            <a:fillRect/>
          </a:stretch>
        </p:blipFill>
        <p:spPr bwMode="auto">
          <a:xfrm>
            <a:off x="646858" y="1656819"/>
            <a:ext cx="3192211" cy="1489698"/>
          </a:xfrm>
          <a:prstGeom prst="rect">
            <a:avLst/>
          </a:prstGeom>
          <a:noFill/>
          <a:ln w="9525">
            <a:noFill/>
            <a:miter lim="800000"/>
            <a:headEnd/>
            <a:tailEnd/>
          </a:ln>
        </p:spPr>
      </p:pic>
    </p:spTree>
    <p:extLst>
      <p:ext uri="{BB962C8B-B14F-4D97-AF65-F5344CB8AC3E}">
        <p14:creationId xmlns:p14="http://schemas.microsoft.com/office/powerpoint/2010/main" val="2439355016"/>
      </p:ext>
    </p:extLst>
  </p:cSld>
  <p:clrMapOvr>
    <a:masterClrMapping/>
  </p:clrMapOvr>
</p:sld>
</file>

<file path=ppt/theme/theme1.xml><?xml version="1.0" encoding="utf-8"?>
<a:theme xmlns:a="http://schemas.openxmlformats.org/drawingml/2006/main" name="Тема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 по умолчанию.thmx</Template>
  <TotalTime>63799</TotalTime>
  <Words>652</Words>
  <Application>Microsoft Macintosh PowerPoint</Application>
  <PresentationFormat>Экран (4:3)</PresentationFormat>
  <Paragraphs>53</Paragraphs>
  <Slides>7</Slides>
  <Notes>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MS PGothic</vt:lpstr>
      <vt:lpstr>Pragmatica Bold</vt:lpstr>
      <vt:lpstr>Pragmatica Book</vt:lpstr>
      <vt:lpstr>Arial</vt:lpstr>
      <vt:lpstr>Calibri</vt:lpstr>
      <vt:lpstr>Times New Roman</vt:lpstr>
      <vt:lpstr>Тема по умолчанию</vt:lpstr>
      <vt:lpstr>Distance Economy Design Concept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Василий Высоков</dc:creator>
  <cp:lastModifiedBy>Vasily Vysokov</cp:lastModifiedBy>
  <cp:revision>2608</cp:revision>
  <dcterms:created xsi:type="dcterms:W3CDTF">2013-07-13T14:15:25Z</dcterms:created>
  <dcterms:modified xsi:type="dcterms:W3CDTF">2020-05-11T06:15:11Z</dcterms:modified>
</cp:coreProperties>
</file>